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6" r:id="rId2"/>
    <p:sldMasterId id="2147483861" r:id="rId3"/>
  </p:sldMasterIdLst>
  <p:notesMasterIdLst>
    <p:notesMasterId r:id="rId31"/>
  </p:notesMasterIdLst>
  <p:handoutMasterIdLst>
    <p:handoutMasterId r:id="rId32"/>
  </p:handoutMasterIdLst>
  <p:sldIdLst>
    <p:sldId id="321" r:id="rId4"/>
    <p:sldId id="496" r:id="rId5"/>
    <p:sldId id="501" r:id="rId6"/>
    <p:sldId id="502" r:id="rId7"/>
    <p:sldId id="505" r:id="rId8"/>
    <p:sldId id="503" r:id="rId9"/>
    <p:sldId id="504" r:id="rId10"/>
    <p:sldId id="506" r:id="rId11"/>
    <p:sldId id="507" r:id="rId12"/>
    <p:sldId id="508" r:id="rId13"/>
    <p:sldId id="528" r:id="rId14"/>
    <p:sldId id="509" r:id="rId15"/>
    <p:sldId id="510" r:id="rId16"/>
    <p:sldId id="512" r:id="rId17"/>
    <p:sldId id="513" r:id="rId18"/>
    <p:sldId id="530" r:id="rId19"/>
    <p:sldId id="531" r:id="rId20"/>
    <p:sldId id="532" r:id="rId21"/>
    <p:sldId id="533" r:id="rId22"/>
    <p:sldId id="534" r:id="rId23"/>
    <p:sldId id="535" r:id="rId24"/>
    <p:sldId id="536" r:id="rId25"/>
    <p:sldId id="537" r:id="rId26"/>
    <p:sldId id="538" r:id="rId27"/>
    <p:sldId id="539" r:id="rId28"/>
    <p:sldId id="540" r:id="rId29"/>
    <p:sldId id="541" r:id="rId30"/>
  </p:sldIdLst>
  <p:sldSz cx="9144000" cy="6858000" type="screen4x3"/>
  <p:notesSz cx="6669088" cy="9820275"/>
  <p:defaultTextStyle>
    <a:defPPr>
      <a:defRPr lang="en-US"/>
    </a:defPPr>
    <a:lvl1pPr algn="l" rtl="0" eaLnBrk="0" fontAlgn="ctr" hangingPunct="0">
      <a:spcBef>
        <a:spcPct val="0"/>
      </a:spcBef>
      <a:spcAft>
        <a:spcPct val="0"/>
      </a:spcAft>
      <a:defRPr sz="2400" kern="1200">
        <a:solidFill>
          <a:schemeClr val="tx1"/>
        </a:solidFill>
        <a:latin typeface="Times" pitchFamily="18" charset="0"/>
        <a:ea typeface="新細明體" pitchFamily="18" charset="-120"/>
        <a:cs typeface="+mn-cs"/>
      </a:defRPr>
    </a:lvl1pPr>
    <a:lvl2pPr marL="457200" algn="l" rtl="0" eaLnBrk="0" fontAlgn="ctr" hangingPunct="0">
      <a:spcBef>
        <a:spcPct val="0"/>
      </a:spcBef>
      <a:spcAft>
        <a:spcPct val="0"/>
      </a:spcAft>
      <a:defRPr sz="2400" kern="1200">
        <a:solidFill>
          <a:schemeClr val="tx1"/>
        </a:solidFill>
        <a:latin typeface="Times" pitchFamily="18" charset="0"/>
        <a:ea typeface="新細明體" pitchFamily="18" charset="-120"/>
        <a:cs typeface="+mn-cs"/>
      </a:defRPr>
    </a:lvl2pPr>
    <a:lvl3pPr marL="914400" algn="l" rtl="0" eaLnBrk="0" fontAlgn="ctr" hangingPunct="0">
      <a:spcBef>
        <a:spcPct val="0"/>
      </a:spcBef>
      <a:spcAft>
        <a:spcPct val="0"/>
      </a:spcAft>
      <a:defRPr sz="2400" kern="1200">
        <a:solidFill>
          <a:schemeClr val="tx1"/>
        </a:solidFill>
        <a:latin typeface="Times" pitchFamily="18" charset="0"/>
        <a:ea typeface="新細明體" pitchFamily="18" charset="-120"/>
        <a:cs typeface="+mn-cs"/>
      </a:defRPr>
    </a:lvl3pPr>
    <a:lvl4pPr marL="1371600" algn="l" rtl="0" eaLnBrk="0" fontAlgn="ctr" hangingPunct="0">
      <a:spcBef>
        <a:spcPct val="0"/>
      </a:spcBef>
      <a:spcAft>
        <a:spcPct val="0"/>
      </a:spcAft>
      <a:defRPr sz="2400" kern="1200">
        <a:solidFill>
          <a:schemeClr val="tx1"/>
        </a:solidFill>
        <a:latin typeface="Times" pitchFamily="18" charset="0"/>
        <a:ea typeface="新細明體" pitchFamily="18" charset="-120"/>
        <a:cs typeface="+mn-cs"/>
      </a:defRPr>
    </a:lvl4pPr>
    <a:lvl5pPr marL="1828800" algn="l" rtl="0" eaLnBrk="0" fontAlgn="ctr" hangingPunct="0">
      <a:spcBef>
        <a:spcPct val="0"/>
      </a:spcBef>
      <a:spcAft>
        <a:spcPct val="0"/>
      </a:spcAft>
      <a:defRPr sz="2400" kern="1200">
        <a:solidFill>
          <a:schemeClr val="tx1"/>
        </a:solidFill>
        <a:latin typeface="Times" pitchFamily="18" charset="0"/>
        <a:ea typeface="新細明體" pitchFamily="18" charset="-120"/>
        <a:cs typeface="+mn-cs"/>
      </a:defRPr>
    </a:lvl5pPr>
    <a:lvl6pPr marL="2286000" algn="l" defTabSz="914400" rtl="0" eaLnBrk="1" latinLnBrk="0" hangingPunct="1">
      <a:defRPr sz="2400" kern="1200">
        <a:solidFill>
          <a:schemeClr val="tx1"/>
        </a:solidFill>
        <a:latin typeface="Times" pitchFamily="18" charset="0"/>
        <a:ea typeface="新細明體" pitchFamily="18" charset="-120"/>
        <a:cs typeface="+mn-cs"/>
      </a:defRPr>
    </a:lvl6pPr>
    <a:lvl7pPr marL="2743200" algn="l" defTabSz="914400" rtl="0" eaLnBrk="1" latinLnBrk="0" hangingPunct="1">
      <a:defRPr sz="2400" kern="1200">
        <a:solidFill>
          <a:schemeClr val="tx1"/>
        </a:solidFill>
        <a:latin typeface="Times" pitchFamily="18" charset="0"/>
        <a:ea typeface="新細明體" pitchFamily="18" charset="-120"/>
        <a:cs typeface="+mn-cs"/>
      </a:defRPr>
    </a:lvl7pPr>
    <a:lvl8pPr marL="3200400" algn="l" defTabSz="914400" rtl="0" eaLnBrk="1" latinLnBrk="0" hangingPunct="1">
      <a:defRPr sz="2400" kern="1200">
        <a:solidFill>
          <a:schemeClr val="tx1"/>
        </a:solidFill>
        <a:latin typeface="Times" pitchFamily="18" charset="0"/>
        <a:ea typeface="新細明體" pitchFamily="18" charset="-120"/>
        <a:cs typeface="+mn-cs"/>
      </a:defRPr>
    </a:lvl8pPr>
    <a:lvl9pPr marL="3657600" algn="l" defTabSz="914400" rtl="0" eaLnBrk="1" latinLnBrk="0" hangingPunct="1">
      <a:defRPr sz="2400" kern="1200">
        <a:solidFill>
          <a:schemeClr val="tx1"/>
        </a:solidFill>
        <a:latin typeface="Times" pitchFamily="18"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0000"/>
    <a:srgbClr val="3366FF"/>
    <a:srgbClr val="333399"/>
    <a:srgbClr val="00FF00"/>
    <a:srgbClr val="000066"/>
    <a:srgbClr val="003399"/>
    <a:srgbClr val="45400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49" autoAdjust="0"/>
    <p:restoredTop sz="94660"/>
  </p:normalViewPr>
  <p:slideViewPr>
    <p:cSldViewPr snapToGrid="0">
      <p:cViewPr varScale="1">
        <p:scale>
          <a:sx n="69" d="100"/>
          <a:sy n="69" d="100"/>
        </p:scale>
        <p:origin x="-1260" y="-80"/>
      </p:cViewPr>
      <p:guideLst>
        <p:guide orient="horz" pos="2716"/>
        <p:guide orient="horz" pos="408"/>
        <p:guide orient="horz" pos="866"/>
        <p:guide orient="horz" pos="1172"/>
        <p:guide orient="horz" pos="2518"/>
        <p:guide orient="horz" pos="4055"/>
        <p:guide orient="horz" pos="80"/>
        <p:guide pos="3816"/>
        <p:guide pos="686"/>
        <p:guide pos="2152"/>
        <p:guide pos="2358"/>
        <p:guide pos="4028"/>
        <p:guide pos="54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2889250" cy="49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fontAlgn="base">
              <a:defRPr sz="1200"/>
            </a:lvl1pPr>
          </a:lstStyle>
          <a:p>
            <a:pPr>
              <a:defRPr/>
            </a:pPr>
            <a:endParaRPr lang="en-US" altLang="zh-TW"/>
          </a:p>
        </p:txBody>
      </p:sp>
      <p:sp>
        <p:nvSpPr>
          <p:cNvPr id="5123" name="Rectangle 3"/>
          <p:cNvSpPr>
            <a:spLocks noGrp="1" noChangeArrowheads="1"/>
          </p:cNvSpPr>
          <p:nvPr>
            <p:ph type="dt" sz="quarter" idx="1"/>
          </p:nvPr>
        </p:nvSpPr>
        <p:spPr bwMode="auto">
          <a:xfrm>
            <a:off x="3779838" y="1"/>
            <a:ext cx="2889250" cy="49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lgn="r" fontAlgn="base">
              <a:defRPr sz="1200"/>
            </a:lvl1pPr>
          </a:lstStyle>
          <a:p>
            <a:pPr>
              <a:defRPr/>
            </a:pPr>
            <a:endParaRPr lang="en-US" altLang="zh-TW"/>
          </a:p>
        </p:txBody>
      </p:sp>
      <p:sp>
        <p:nvSpPr>
          <p:cNvPr id="5124" name="Rectangle 4"/>
          <p:cNvSpPr>
            <a:spLocks noGrp="1" noChangeArrowheads="1"/>
          </p:cNvSpPr>
          <p:nvPr>
            <p:ph type="ftr" sz="quarter" idx="2"/>
          </p:nvPr>
        </p:nvSpPr>
        <p:spPr bwMode="auto">
          <a:xfrm>
            <a:off x="0" y="9328151"/>
            <a:ext cx="2889250" cy="49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lvl1pPr fontAlgn="base">
              <a:defRPr sz="1200"/>
            </a:lvl1pPr>
          </a:lstStyle>
          <a:p>
            <a:pPr>
              <a:defRPr/>
            </a:pPr>
            <a:endParaRPr lang="en-US" altLang="zh-TW"/>
          </a:p>
        </p:txBody>
      </p:sp>
      <p:sp>
        <p:nvSpPr>
          <p:cNvPr id="5125" name="Rectangle 5"/>
          <p:cNvSpPr>
            <a:spLocks noGrp="1" noChangeArrowheads="1"/>
          </p:cNvSpPr>
          <p:nvPr>
            <p:ph type="sldNum" sz="quarter" idx="3"/>
          </p:nvPr>
        </p:nvSpPr>
        <p:spPr bwMode="auto">
          <a:xfrm>
            <a:off x="3779838" y="9328151"/>
            <a:ext cx="2889250" cy="492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lvl1pPr algn="r" fontAlgn="base">
              <a:defRPr sz="1200"/>
            </a:lvl1pPr>
          </a:lstStyle>
          <a:p>
            <a:pPr>
              <a:defRPr/>
            </a:pPr>
            <a:fld id="{C4279ACB-D900-4661-955A-D34914A506C0}"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defRPr sz="1200"/>
            </a:lvl1pPr>
          </a:lstStyle>
          <a:p>
            <a:pPr>
              <a:defRPr/>
            </a:pPr>
            <a:endParaRPr lang="en-US" altLang="zh-TW"/>
          </a:p>
        </p:txBody>
      </p:sp>
      <p:sp>
        <p:nvSpPr>
          <p:cNvPr id="184323" name="Rectangle 3"/>
          <p:cNvSpPr>
            <a:spLocks noGrp="1" noChangeArrowheads="1"/>
          </p:cNvSpPr>
          <p:nvPr>
            <p:ph type="dt" idx="1"/>
          </p:nvPr>
        </p:nvSpPr>
        <p:spPr bwMode="auto">
          <a:xfrm>
            <a:off x="3810000" y="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lvl1pPr algn="r">
              <a:defRPr sz="1200"/>
            </a:lvl1pPr>
          </a:lstStyle>
          <a:p>
            <a:pPr>
              <a:defRPr/>
            </a:pPr>
            <a:endParaRPr lang="en-US" altLang="zh-TW"/>
          </a:p>
        </p:txBody>
      </p:sp>
      <p:sp>
        <p:nvSpPr>
          <p:cNvPr id="43012" name="Rectangle 4"/>
          <p:cNvSpPr>
            <a:spLocks noGrp="1" noRot="1" noChangeAspect="1" noChangeArrowheads="1" noTextEdit="1"/>
          </p:cNvSpPr>
          <p:nvPr>
            <p:ph type="sldImg" idx="2"/>
          </p:nvPr>
        </p:nvSpPr>
        <p:spPr bwMode="auto">
          <a:xfrm>
            <a:off x="914400" y="762000"/>
            <a:ext cx="4876800" cy="3657600"/>
          </a:xfrm>
          <a:prstGeom prst="rect">
            <a:avLst/>
          </a:prstGeom>
          <a:noFill/>
          <a:ln w="9525">
            <a:solidFill>
              <a:srgbClr val="000000"/>
            </a:solidFill>
            <a:miter lim="800000"/>
            <a:headEnd/>
            <a:tailEnd/>
          </a:ln>
          <a:effectLst/>
        </p:spPr>
      </p:sp>
      <p:sp>
        <p:nvSpPr>
          <p:cNvPr id="184325" name="Rectangle 5"/>
          <p:cNvSpPr>
            <a:spLocks noGrp="1" noChangeArrowheads="1"/>
          </p:cNvSpPr>
          <p:nvPr>
            <p:ph type="body" sz="quarter" idx="3"/>
          </p:nvPr>
        </p:nvSpPr>
        <p:spPr bwMode="auto">
          <a:xfrm>
            <a:off x="914400" y="4648201"/>
            <a:ext cx="4876800" cy="441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184326" name="Rectangle 6"/>
          <p:cNvSpPr>
            <a:spLocks noGrp="1" noChangeArrowheads="1"/>
          </p:cNvSpPr>
          <p:nvPr>
            <p:ph type="ftr" sz="quarter" idx="4"/>
          </p:nvPr>
        </p:nvSpPr>
        <p:spPr bwMode="auto">
          <a:xfrm>
            <a:off x="0" y="9296400"/>
            <a:ext cx="2895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lvl1pPr>
              <a:defRPr sz="1200"/>
            </a:lvl1pPr>
          </a:lstStyle>
          <a:p>
            <a:pPr>
              <a:defRPr/>
            </a:pPr>
            <a:endParaRPr lang="en-US" altLang="zh-TW"/>
          </a:p>
        </p:txBody>
      </p:sp>
      <p:sp>
        <p:nvSpPr>
          <p:cNvPr id="184327" name="Rectangle 7"/>
          <p:cNvSpPr>
            <a:spLocks noGrp="1" noChangeArrowheads="1"/>
          </p:cNvSpPr>
          <p:nvPr>
            <p:ph type="sldNum" sz="quarter" idx="5"/>
          </p:nvPr>
        </p:nvSpPr>
        <p:spPr bwMode="auto">
          <a:xfrm>
            <a:off x="3810000" y="9296400"/>
            <a:ext cx="2895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1" tIns="45715" rIns="91431" bIns="45715" numCol="1" anchor="b" anchorCtr="0" compatLnSpc="1">
            <a:prstTxWarp prst="textNoShape">
              <a:avLst/>
            </a:prstTxWarp>
          </a:bodyPr>
          <a:lstStyle>
            <a:lvl1pPr algn="r">
              <a:defRPr sz="1200"/>
            </a:lvl1pPr>
          </a:lstStyle>
          <a:p>
            <a:pPr>
              <a:defRPr/>
            </a:pPr>
            <a:fld id="{F0BCB42B-0EB1-4CC4-BDF1-562E2172F79E}"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10"/>
          <p:cNvSpPr>
            <a:spLocks noChangeArrowheads="1"/>
          </p:cNvSpPr>
          <p:nvPr/>
        </p:nvSpPr>
        <p:spPr bwMode="black">
          <a:xfrm>
            <a:off x="1089025" y="0"/>
            <a:ext cx="8077200" cy="130175"/>
          </a:xfrm>
          <a:prstGeom prst="rect">
            <a:avLst/>
          </a:prstGeom>
          <a:solidFill>
            <a:schemeClr val="tx2"/>
          </a:solidFill>
          <a:ln w="9525">
            <a:noFill/>
            <a:miter lim="800000"/>
            <a:headEnd/>
            <a:tailEnd/>
          </a:ln>
          <a:effectLst/>
        </p:spPr>
        <p:txBody>
          <a:bodyPr wrap="none" anchor="ctr"/>
          <a:lstStyle/>
          <a:p>
            <a:endParaRPr lang="zh-TW" altLang="zh-TW"/>
          </a:p>
        </p:txBody>
      </p:sp>
      <p:sp>
        <p:nvSpPr>
          <p:cNvPr id="5" name="Rectangle 11"/>
          <p:cNvSpPr>
            <a:spLocks noChangeArrowheads="1"/>
          </p:cNvSpPr>
          <p:nvPr/>
        </p:nvSpPr>
        <p:spPr bwMode="black">
          <a:xfrm>
            <a:off x="1087438" y="6432550"/>
            <a:ext cx="8077200" cy="425450"/>
          </a:xfrm>
          <a:prstGeom prst="rect">
            <a:avLst/>
          </a:prstGeom>
          <a:solidFill>
            <a:schemeClr val="tx2"/>
          </a:solidFill>
          <a:ln w="9525">
            <a:noFill/>
            <a:miter lim="800000"/>
            <a:headEnd/>
            <a:tailEnd/>
          </a:ln>
          <a:effectLst/>
        </p:spPr>
        <p:txBody>
          <a:bodyPr wrap="none" anchor="ctr"/>
          <a:lstStyle/>
          <a:p>
            <a:endParaRPr lang="zh-TW" altLang="zh-TW"/>
          </a:p>
        </p:txBody>
      </p:sp>
      <p:sp>
        <p:nvSpPr>
          <p:cNvPr id="6" name="Rectangle 20"/>
          <p:cNvSpPr>
            <a:spLocks noChangeArrowheads="1"/>
          </p:cNvSpPr>
          <p:nvPr userDrawn="1"/>
        </p:nvSpPr>
        <p:spPr bwMode="auto">
          <a:xfrm>
            <a:off x="3714750" y="3219450"/>
            <a:ext cx="9144000" cy="0"/>
          </a:xfrm>
          <a:prstGeom prst="rect">
            <a:avLst/>
          </a:prstGeom>
          <a:noFill/>
          <a:ln w="9525">
            <a:noFill/>
            <a:miter lim="800000"/>
            <a:headEnd/>
            <a:tailEnd/>
          </a:ln>
          <a:effectLst/>
        </p:spPr>
        <p:txBody>
          <a:bodyPr>
            <a:spAutoFit/>
          </a:bodyPr>
          <a:lstStyle/>
          <a:p>
            <a:endParaRPr lang="zh-TW" altLang="zh-TW"/>
          </a:p>
        </p:txBody>
      </p:sp>
      <p:graphicFrame>
        <p:nvGraphicFramePr>
          <p:cNvPr id="7" name="Object 19"/>
          <p:cNvGraphicFramePr>
            <a:graphicFrameLocks noChangeAspect="1"/>
          </p:cNvGraphicFramePr>
          <p:nvPr/>
        </p:nvGraphicFramePr>
        <p:xfrm>
          <a:off x="1089025" y="654050"/>
          <a:ext cx="3017838" cy="736600"/>
        </p:xfrm>
        <a:graphic>
          <a:graphicData uri="http://schemas.openxmlformats.org/presentationml/2006/ole">
            <p:oleObj spid="_x0000_s68610" r:id="rId3" imgW="2852166" imgH="697992" progId="Word.Picture.8">
              <p:embed/>
            </p:oleObj>
          </a:graphicData>
        </a:graphic>
      </p:graphicFrame>
      <p:sp>
        <p:nvSpPr>
          <p:cNvPr id="4099" name="Rectangle 3"/>
          <p:cNvSpPr>
            <a:spLocks noGrp="1" noChangeArrowheads="1"/>
          </p:cNvSpPr>
          <p:nvPr>
            <p:ph type="ctrTitle"/>
          </p:nvPr>
        </p:nvSpPr>
        <p:spPr>
          <a:xfrm>
            <a:off x="1092200" y="2774950"/>
            <a:ext cx="7620000" cy="1028700"/>
          </a:xfrm>
        </p:spPr>
        <p:txBody>
          <a:bodyPr/>
          <a:lstStyle>
            <a:lvl1pPr>
              <a:defRPr>
                <a:solidFill>
                  <a:srgbClr val="000000"/>
                </a:solidFill>
              </a:defRPr>
            </a:lvl1pPr>
          </a:lstStyle>
          <a:p>
            <a:pPr lvl="0"/>
            <a:r>
              <a:rPr lang="en-US" altLang="en-US" noProof="0" smtClean="0"/>
              <a:t>Click to edit Master title style</a:t>
            </a:r>
          </a:p>
        </p:txBody>
      </p:sp>
      <p:sp>
        <p:nvSpPr>
          <p:cNvPr id="4100" name="Rectangle 4"/>
          <p:cNvSpPr>
            <a:spLocks noGrp="1" noChangeArrowheads="1"/>
          </p:cNvSpPr>
          <p:nvPr>
            <p:ph type="subTitle" idx="1"/>
          </p:nvPr>
        </p:nvSpPr>
        <p:spPr>
          <a:xfrm>
            <a:off x="1089025" y="4000500"/>
            <a:ext cx="7607300" cy="914400"/>
          </a:xfrm>
        </p:spPr>
        <p:txBody>
          <a:bodyPr/>
          <a:lstStyle>
            <a:lvl1pPr marL="0" indent="0">
              <a:lnSpc>
                <a:spcPts val="3000"/>
              </a:lnSpc>
              <a:spcBef>
                <a:spcPct val="0"/>
              </a:spcBef>
              <a:buFontTx/>
              <a:buNone/>
              <a:defRPr sz="1800">
                <a:solidFill>
                  <a:srgbClr val="000000"/>
                </a:solidFill>
              </a:defRPr>
            </a:lvl1pPr>
          </a:lstStyle>
          <a:p>
            <a:pPr lvl="0"/>
            <a:r>
              <a:rPr lang="en-US" altLang="en-US" noProof="0" smtClean="0"/>
              <a:t>Click to edit Master subtitle style</a:t>
            </a:r>
          </a:p>
        </p:txBody>
      </p:sp>
      <p:sp>
        <p:nvSpPr>
          <p:cNvPr id="8" name="Rectangle 5"/>
          <p:cNvSpPr>
            <a:spLocks noGrp="1" noChangeArrowheads="1"/>
          </p:cNvSpPr>
          <p:nvPr>
            <p:ph type="dt" sz="half" idx="10"/>
          </p:nvPr>
        </p:nvSpPr>
        <p:spPr bwMode="auto">
          <a:xfrm>
            <a:off x="1098550" y="6159500"/>
            <a:ext cx="4921250" cy="22860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fontAlgn="base">
              <a:defRPr sz="1400">
                <a:solidFill>
                  <a:srgbClr val="000000"/>
                </a:solidFill>
                <a:latin typeface="+mn-lt"/>
              </a:defRPr>
            </a:lvl1pPr>
          </a:lstStyle>
          <a:p>
            <a:pPr>
              <a:defRPr/>
            </a:pPr>
            <a:endParaRPr lang="en-US" altLang="zh-TW"/>
          </a:p>
        </p:txBody>
      </p:sp>
      <p:sp>
        <p:nvSpPr>
          <p:cNvPr id="9" name="Rectangle 18"/>
          <p:cNvSpPr>
            <a:spLocks noGrp="1" noChangeArrowheads="1"/>
          </p:cNvSpPr>
          <p:nvPr>
            <p:ph type="ftr" sz="quarter" idx="11"/>
          </p:nvPr>
        </p:nvSpPr>
        <p:spPr bwMode="auto">
          <a:xfrm rot="16200000">
            <a:off x="-1196974" y="4878387"/>
            <a:ext cx="2813050" cy="193675"/>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fontAlgn="base">
              <a:spcBef>
                <a:spcPct val="50000"/>
              </a:spcBef>
              <a:defRPr sz="1400">
                <a:solidFill>
                  <a:srgbClr val="000000"/>
                </a:solidFill>
                <a:latin typeface="+mn-lt"/>
              </a:defRPr>
            </a:lvl1pPr>
          </a:lstStyle>
          <a:p>
            <a:pPr>
              <a:defRPr/>
            </a:pPr>
            <a:r>
              <a:rPr lang="zh-TW" altLang="en-US"/>
              <a:t>©2004 </a:t>
            </a:r>
            <a:r>
              <a:rPr lang="en-US" altLang="en-US"/>
              <a:t>Gammon Construction Limited. All Rights Reserved</a:t>
            </a:r>
          </a:p>
          <a:p>
            <a:pPr>
              <a:defRPr/>
            </a:pPr>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8313" y="546100"/>
            <a:ext cx="1906587" cy="5549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8550" y="546100"/>
            <a:ext cx="5567363" cy="5549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04900" y="546100"/>
            <a:ext cx="76200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98550" y="1860550"/>
            <a:ext cx="3733800" cy="4235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984750" y="1860550"/>
            <a:ext cx="3733800" cy="423545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104900" y="546100"/>
            <a:ext cx="7620000" cy="8572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098550" y="1860550"/>
            <a:ext cx="7620000" cy="4235450"/>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C2844E24-DB85-4D46-8E32-B3A5A0FC7071}"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25C49265-5860-4600-9618-D98BD3B5740C}" type="slidenum">
              <a:rPr lang="en-GB"/>
              <a:pPr>
                <a:defRPr/>
              </a:pPr>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7BE8DFCE-D550-4A24-A601-D5B6DBE684BC}"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A98F2B54-AEA8-4030-BBCA-EA762F3E73EC}" type="slidenum">
              <a:rPr lang="en-GB"/>
              <a:pPr>
                <a:defRPr/>
              </a:pPr>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0EC5A01D-4613-42EE-9811-5225EF04CC2C}"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AC512E9C-F30B-45ED-9854-FB04F7693C2F}" type="slidenum">
              <a:rPr lang="en-GB"/>
              <a:pPr>
                <a:defRPr/>
              </a:pPr>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AC441190-9AAF-4749-98AA-090C2DE1ADDC}"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C69B5C3E-C462-4EA5-8D92-9BCECAED28B8}" type="slidenum">
              <a:rPr lang="en-GB"/>
              <a:pPr>
                <a:defRPr/>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CEF693AB-2A38-43AD-9B09-08F0E02EF96D}" type="datetimeFigureOut">
              <a:rPr lang="en-US"/>
              <a:pPr>
                <a:defRPr/>
              </a:pPr>
              <a:t>5/16/2012</a:t>
            </a:fld>
            <a:endParaRPr lang="en-GB"/>
          </a:p>
        </p:txBody>
      </p:sp>
      <p:sp>
        <p:nvSpPr>
          <p:cNvPr id="8"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9"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9860A0ED-E6A8-4300-B92E-147F1CB5C72D}" type="slidenum">
              <a:rPr lang="en-GB"/>
              <a:pPr>
                <a:defRPr/>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88776D25-ABD8-406C-BD10-C1D56C1DD4EB}" type="datetimeFigureOut">
              <a:rPr lang="en-US"/>
              <a:pPr>
                <a:defRPr/>
              </a:pPr>
              <a:t>5/16/2012</a:t>
            </a:fld>
            <a:endParaRPr lang="en-GB"/>
          </a:p>
        </p:txBody>
      </p:sp>
      <p:sp>
        <p:nvSpPr>
          <p:cNvPr id="4"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5"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A9239261-4466-43C9-936F-4EC2F708EE01}"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10B03EBF-CFEE-4B5B-B618-442699325B66}" type="datetimeFigureOut">
              <a:rPr lang="en-US"/>
              <a:pPr>
                <a:defRPr/>
              </a:pPr>
              <a:t>5/16/2012</a:t>
            </a:fld>
            <a:endParaRPr lang="en-GB"/>
          </a:p>
        </p:txBody>
      </p:sp>
      <p:sp>
        <p:nvSpPr>
          <p:cNvPr id="3"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4"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5C6B6D76-9954-47AB-B4D7-0DDA5C5E63D8}" type="slidenum">
              <a:rPr lang="en-GB"/>
              <a:pPr>
                <a:defRPr/>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D8DD8A92-1602-4C57-96AA-D3303CE34303}"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1950BC89-819F-4C80-904B-CE4BA35F4865}" type="slidenum">
              <a:rPr lang="en-GB"/>
              <a:pPr>
                <a:defRPr/>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A5D006C3-3672-4D85-BFE3-CB84181BB2BC}"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1BCFF292-6CD1-46D0-B23B-0CF50D642960}" type="slidenum">
              <a:rPr lang="en-GB"/>
              <a:pPr>
                <a:defRPr/>
              </a:pPr>
              <a:t>‹#›</a:t>
            </a:fld>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64B0CBE0-4519-4E8A-932A-C7EC93311D01}"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D7BCE2A3-8522-4AD7-8F5F-3AEA7F580A62}" type="slidenum">
              <a:rPr lang="en-GB"/>
              <a:pPr>
                <a:defRPr/>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84C71E48-592F-4B9F-91AE-087150141255}"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F1CA13A2-49C3-446B-9F92-75A04C41B8FC}" type="slidenum">
              <a:rPr lang="en-GB"/>
              <a:pPr>
                <a:defRPr/>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91DBBEC9-9E78-415B-80EE-69A464734FAC}"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C5EF6641-E72A-4C25-8B2A-657A1C3F6563}" type="slidenum">
              <a:rPr lang="en-GB"/>
              <a:pPr>
                <a:defRPr/>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EBAEB67A-31A8-45E6-A1CB-48D151671169}"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D3EDE6DB-E69B-4754-B3A6-ABC283D52D85}" type="slidenum">
              <a:rPr lang="en-GB"/>
              <a:pPr>
                <a:defRPr/>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11873532-EC79-471E-915E-E3499637B23D}"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D64C9398-14D9-4DFB-A1D1-0F8B2F4C4E74}" type="slidenum">
              <a:rPr lang="en-GB"/>
              <a:pPr>
                <a:defRPr/>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62054D82-0CE1-4C2B-8FE6-6CC5A85C8188}"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97FD3373-DC0F-4350-B91A-AFECE7D77EFB}" type="slidenum">
              <a:rPr lang="en-GB"/>
              <a:pPr>
                <a:defRPr/>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D8D21D27-2E4C-4DA8-AA7C-60C1A315CB4E}" type="datetimeFigureOut">
              <a:rPr lang="en-US"/>
              <a:pPr>
                <a:defRPr/>
              </a:pPr>
              <a:t>5/16/2012</a:t>
            </a:fld>
            <a:endParaRPr lang="en-GB"/>
          </a:p>
        </p:txBody>
      </p:sp>
      <p:sp>
        <p:nvSpPr>
          <p:cNvPr id="8"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9"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932F4EAE-48D1-45AF-8CB4-8649A975E260}"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89322046-157D-4CF6-A42E-8825DA0B9810}" type="datetimeFigureOut">
              <a:rPr lang="en-US"/>
              <a:pPr>
                <a:defRPr/>
              </a:pPr>
              <a:t>5/16/2012</a:t>
            </a:fld>
            <a:endParaRPr lang="en-GB"/>
          </a:p>
        </p:txBody>
      </p:sp>
      <p:sp>
        <p:nvSpPr>
          <p:cNvPr id="4"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5"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F0F38B15-C187-4A7E-9F69-E7BBF032C0FA}"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D6EC9C8B-C811-47A6-9DF6-187970883FE1}" type="datetimeFigureOut">
              <a:rPr lang="en-US"/>
              <a:pPr>
                <a:defRPr/>
              </a:pPr>
              <a:t>5/16/2012</a:t>
            </a:fld>
            <a:endParaRPr lang="en-GB"/>
          </a:p>
        </p:txBody>
      </p:sp>
      <p:sp>
        <p:nvSpPr>
          <p:cNvPr id="3"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4"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88848743-C920-49FC-8B2C-ABDF18738C69}"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CC848439-C64E-4E7E-AEBA-2AE643C67E33}"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35753DFA-C1E0-4A4C-BDE6-50080587F0CC}"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49ABFA40-2440-4EB4-9717-5145E33F784E}" type="datetimeFigureOut">
              <a:rPr lang="en-US"/>
              <a:pPr>
                <a:defRPr/>
              </a:pPr>
              <a:t>5/16/2012</a:t>
            </a:fld>
            <a:endParaRPr lang="en-GB"/>
          </a:p>
        </p:txBody>
      </p:sp>
      <p:sp>
        <p:nvSpPr>
          <p:cNvPr id="6"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7"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A162A7CF-238B-4057-81F8-6B0FF1AEF677}"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9FE7AD20-5789-4630-A91C-18BFB068C78E}"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6FBC88E2-BD33-4EA6-90B6-B6D65C7479B7}"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eaLnBrk="0" fontAlgn="ctr" hangingPunct="0">
              <a:defRPr>
                <a:ea typeface="新細明體" pitchFamily="18" charset="-120"/>
                <a:cs typeface="+mn-cs"/>
              </a:defRPr>
            </a:lvl1pPr>
          </a:lstStyle>
          <a:p>
            <a:pPr>
              <a:defRPr/>
            </a:pPr>
            <a:fld id="{C9F50483-C816-42F8-AA8F-51284FF8F812}" type="datetimeFigureOut">
              <a:rPr lang="en-US"/>
              <a:pPr>
                <a:defRPr/>
              </a:pPr>
              <a:t>5/16/2012</a:t>
            </a:fld>
            <a:endParaRPr lang="en-GB"/>
          </a:p>
        </p:txBody>
      </p:sp>
      <p:sp>
        <p:nvSpPr>
          <p:cNvPr id="5" name="Footer Placeholder 4"/>
          <p:cNvSpPr>
            <a:spLocks noGrp="1"/>
          </p:cNvSpPr>
          <p:nvPr>
            <p:ph type="ftr" sz="quarter" idx="11"/>
          </p:nvPr>
        </p:nvSpPr>
        <p:spPr/>
        <p:txBody>
          <a:bodyPr/>
          <a:lstStyle>
            <a:lvl1pPr eaLnBrk="0" fontAlgn="ctr" hangingPunct="0">
              <a:defRPr>
                <a:ea typeface="新細明體" pitchFamily="18" charset="-120"/>
                <a:cs typeface="+mn-cs"/>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ctr" hangingPunct="0">
              <a:defRPr>
                <a:ea typeface="新細明體" pitchFamily="18" charset="-120"/>
                <a:cs typeface="+mn-cs"/>
              </a:defRPr>
            </a:lvl1pPr>
          </a:lstStyle>
          <a:p>
            <a:pPr>
              <a:defRPr/>
            </a:pPr>
            <a:fld id="{CAA752E3-55D3-4864-88AB-C3D7BDEB261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98550" y="1860550"/>
            <a:ext cx="37338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860550"/>
            <a:ext cx="3733800" cy="4235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04900" y="546100"/>
            <a:ext cx="7620000" cy="8572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1098550" y="1860550"/>
            <a:ext cx="7620000" cy="42354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028" name="Text Box 9"/>
          <p:cNvSpPr txBox="1">
            <a:spLocks noChangeArrowheads="1"/>
          </p:cNvSpPr>
          <p:nvPr/>
        </p:nvSpPr>
        <p:spPr bwMode="auto">
          <a:xfrm rot="-5400000">
            <a:off x="-1209675" y="4968875"/>
            <a:ext cx="2727325" cy="92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a:defRPr sz="2400">
                <a:solidFill>
                  <a:schemeClr val="tx1"/>
                </a:solidFill>
                <a:latin typeface="Times" pitchFamily="18" charset="0"/>
                <a:ea typeface="新細明體" pitchFamily="18" charset="-120"/>
              </a:defRPr>
            </a:lvl1pPr>
            <a:lvl2pPr marL="742950" indent="-285750">
              <a:defRPr sz="2400">
                <a:solidFill>
                  <a:schemeClr val="tx1"/>
                </a:solidFill>
                <a:latin typeface="Times" pitchFamily="18" charset="0"/>
                <a:ea typeface="新細明體" pitchFamily="18" charset="-120"/>
              </a:defRPr>
            </a:lvl2pPr>
            <a:lvl3pPr marL="1143000" indent="-228600">
              <a:defRPr sz="2400">
                <a:solidFill>
                  <a:schemeClr val="tx1"/>
                </a:solidFill>
                <a:latin typeface="Times" pitchFamily="18" charset="0"/>
                <a:ea typeface="新細明體" pitchFamily="18" charset="-120"/>
              </a:defRPr>
            </a:lvl3pPr>
            <a:lvl4pPr marL="1600200" indent="-228600">
              <a:defRPr sz="2400">
                <a:solidFill>
                  <a:schemeClr val="tx1"/>
                </a:solidFill>
                <a:latin typeface="Times" pitchFamily="18" charset="0"/>
                <a:ea typeface="新細明體" pitchFamily="18" charset="-120"/>
              </a:defRPr>
            </a:lvl4pPr>
            <a:lvl5pPr marL="2057400" indent="-228600">
              <a:defRPr sz="2400">
                <a:solidFill>
                  <a:schemeClr val="tx1"/>
                </a:solidFill>
                <a:latin typeface="Times" pitchFamily="18" charset="0"/>
                <a:ea typeface="新細明體" pitchFamily="18" charset="-120"/>
              </a:defRPr>
            </a:lvl5pPr>
            <a:lvl6pPr marL="2514600" indent="-228600" eaLnBrk="0" fontAlgn="ctr" hangingPunct="0">
              <a:spcBef>
                <a:spcPct val="0"/>
              </a:spcBef>
              <a:spcAft>
                <a:spcPct val="0"/>
              </a:spcAft>
              <a:defRPr sz="2400">
                <a:solidFill>
                  <a:schemeClr val="tx1"/>
                </a:solidFill>
                <a:latin typeface="Times" pitchFamily="18" charset="0"/>
                <a:ea typeface="新細明體" pitchFamily="18" charset="-120"/>
              </a:defRPr>
            </a:lvl6pPr>
            <a:lvl7pPr marL="2971800" indent="-228600" eaLnBrk="0" fontAlgn="ctr" hangingPunct="0">
              <a:spcBef>
                <a:spcPct val="0"/>
              </a:spcBef>
              <a:spcAft>
                <a:spcPct val="0"/>
              </a:spcAft>
              <a:defRPr sz="2400">
                <a:solidFill>
                  <a:schemeClr val="tx1"/>
                </a:solidFill>
                <a:latin typeface="Times" pitchFamily="18" charset="0"/>
                <a:ea typeface="新細明體" pitchFamily="18" charset="-120"/>
              </a:defRPr>
            </a:lvl7pPr>
            <a:lvl8pPr marL="3429000" indent="-228600" eaLnBrk="0" fontAlgn="ctr" hangingPunct="0">
              <a:spcBef>
                <a:spcPct val="0"/>
              </a:spcBef>
              <a:spcAft>
                <a:spcPct val="0"/>
              </a:spcAft>
              <a:defRPr sz="2400">
                <a:solidFill>
                  <a:schemeClr val="tx1"/>
                </a:solidFill>
                <a:latin typeface="Times" pitchFamily="18" charset="0"/>
                <a:ea typeface="新細明體" pitchFamily="18" charset="-120"/>
              </a:defRPr>
            </a:lvl8pPr>
            <a:lvl9pPr marL="3886200" indent="-228600" eaLnBrk="0" fontAlgn="ctr" hangingPunct="0">
              <a:spcBef>
                <a:spcPct val="0"/>
              </a:spcBef>
              <a:spcAft>
                <a:spcPct val="0"/>
              </a:spcAft>
              <a:defRPr sz="2400">
                <a:solidFill>
                  <a:schemeClr val="tx1"/>
                </a:solidFill>
                <a:latin typeface="Times" pitchFamily="18" charset="0"/>
                <a:ea typeface="新細明體" pitchFamily="18" charset="-120"/>
              </a:defRPr>
            </a:lvl9pPr>
          </a:lstStyle>
          <a:p>
            <a:pPr fontAlgn="base">
              <a:spcBef>
                <a:spcPct val="50000"/>
              </a:spcBef>
              <a:defRPr/>
            </a:pPr>
            <a:r>
              <a:rPr lang="zh-TW" altLang="en-US" sz="600" smtClean="0">
                <a:latin typeface="Arial" pitchFamily="34" charset="0"/>
              </a:rPr>
              <a:t>©2004 </a:t>
            </a:r>
            <a:r>
              <a:rPr lang="en-US" altLang="en-US" sz="600" smtClean="0">
                <a:latin typeface="Arial" pitchFamily="34" charset="0"/>
              </a:rPr>
              <a:t>Gammon Construction Limited. All Rights Reserved</a:t>
            </a:r>
          </a:p>
        </p:txBody>
      </p:sp>
    </p:spTree>
  </p:cSld>
  <p:clrMap bg1="dk2" tx1="lt1" bg2="dk1" tx2="lt2" accent1="accent1" accent2="accent2" accent3="accent3" accent4="accent4" accent5="accent5" accent6="accent6" hlink="hlink" folHlink="folHlink"/>
  <p:sldLayoutIdLst>
    <p:sldLayoutId id="2147484068"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Lst>
  <p:txStyles>
    <p:titleStyle>
      <a:lvl1pPr algn="l" rtl="0" eaLnBrk="0" fontAlgn="base" hangingPunct="0">
        <a:lnSpc>
          <a:spcPts val="4200"/>
        </a:lnSpc>
        <a:spcBef>
          <a:spcPct val="0"/>
        </a:spcBef>
        <a:spcAft>
          <a:spcPct val="0"/>
        </a:spcAft>
        <a:defRPr sz="3600">
          <a:solidFill>
            <a:schemeClr val="tx2"/>
          </a:solidFill>
          <a:latin typeface="+mj-lt"/>
          <a:ea typeface="+mj-ea"/>
          <a:cs typeface="+mj-cs"/>
        </a:defRPr>
      </a:lvl1pPr>
      <a:lvl2pPr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2pPr>
      <a:lvl3pPr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3pPr>
      <a:lvl4pPr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4pPr>
      <a:lvl5pPr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5pPr>
      <a:lvl6pPr marL="457200"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6pPr>
      <a:lvl7pPr marL="914400"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7pPr>
      <a:lvl8pPr marL="1371600"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8pPr>
      <a:lvl9pPr marL="1828800" algn="l" rtl="0" eaLnBrk="0" fontAlgn="base" hangingPunct="0">
        <a:lnSpc>
          <a:spcPts val="4200"/>
        </a:lnSpc>
        <a:spcBef>
          <a:spcPct val="0"/>
        </a:spcBef>
        <a:spcAft>
          <a:spcPct val="0"/>
        </a:spcAft>
        <a:defRPr sz="3600">
          <a:solidFill>
            <a:schemeClr val="tx2"/>
          </a:solidFill>
          <a:latin typeface="Arial" pitchFamily="34" charset="0"/>
          <a:ea typeface="新細明體" pitchFamily="18" charset="-120"/>
        </a:defRPr>
      </a:lvl9pPr>
    </p:titleStyle>
    <p:bodyStyle>
      <a:lvl1pPr marL="174625" indent="-174625" algn="l" rtl="0" eaLnBrk="0" fontAlgn="base" hangingPunct="0">
        <a:lnSpc>
          <a:spcPts val="3200"/>
        </a:lnSpc>
        <a:spcBef>
          <a:spcPts val="400"/>
        </a:spcBef>
        <a:spcAft>
          <a:spcPct val="0"/>
        </a:spcAft>
        <a:buChar char="•"/>
        <a:defRPr sz="2400">
          <a:solidFill>
            <a:schemeClr val="tx1"/>
          </a:solidFill>
          <a:latin typeface="+mn-lt"/>
          <a:ea typeface="+mn-ea"/>
          <a:cs typeface="+mn-cs"/>
        </a:defRPr>
      </a:lvl1pPr>
      <a:lvl2pPr marL="679450" indent="-285750" algn="l" rtl="0" eaLnBrk="0" fontAlgn="base" hangingPunct="0">
        <a:lnSpc>
          <a:spcPts val="3200"/>
        </a:lnSpc>
        <a:spcBef>
          <a:spcPts val="400"/>
        </a:spcBef>
        <a:spcAft>
          <a:spcPct val="0"/>
        </a:spcAft>
        <a:buChar char="–"/>
        <a:defRPr sz="2400">
          <a:solidFill>
            <a:schemeClr val="tx1"/>
          </a:solidFill>
          <a:latin typeface="+mn-lt"/>
          <a:ea typeface="+mn-ea"/>
        </a:defRPr>
      </a:lvl2pPr>
      <a:lvl3pPr marL="1082675" indent="-168275" algn="l" rtl="0" eaLnBrk="0" fontAlgn="base" hangingPunct="0">
        <a:lnSpc>
          <a:spcPts val="2400"/>
        </a:lnSpc>
        <a:spcBef>
          <a:spcPts val="2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GB" smtClean="0"/>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fontAlgn="base" hangingPunct="1">
              <a:defRPr sz="1200" b="0">
                <a:solidFill>
                  <a:srgbClr val="898989"/>
                </a:solidFill>
                <a:latin typeface="Calibri" pitchFamily="34" charset="0"/>
                <a:ea typeface="+mn-ea"/>
                <a:cs typeface="Arial" pitchFamily="34" charset="0"/>
              </a:defRPr>
            </a:lvl1pPr>
          </a:lstStyle>
          <a:p>
            <a:pPr>
              <a:defRPr/>
            </a:pPr>
            <a:fld id="{27682FFF-0D37-4960-B2DF-CBF56E09B545}" type="datetimeFigureOut">
              <a:rPr lang="en-US"/>
              <a:pPr>
                <a:defRPr/>
              </a:pPr>
              <a:t>5/16/2012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fontAlgn="base" hangingPunct="1">
              <a:defRPr sz="1200" b="0">
                <a:solidFill>
                  <a:srgbClr val="898989"/>
                </a:solidFill>
                <a:latin typeface="Calibri" pitchFamily="34" charset="0"/>
                <a:ea typeface="+mn-ea"/>
                <a:cs typeface="Arial" pitchFamily="34"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base" hangingPunct="1">
              <a:defRPr sz="1200" b="0">
                <a:solidFill>
                  <a:srgbClr val="898989"/>
                </a:solidFill>
                <a:latin typeface="Calibri" pitchFamily="34" charset="0"/>
                <a:ea typeface="+mn-ea"/>
                <a:cs typeface="Arial" pitchFamily="34" charset="0"/>
              </a:defRPr>
            </a:lvl1pPr>
          </a:lstStyle>
          <a:p>
            <a:pPr>
              <a:defRPr/>
            </a:pPr>
            <a:fld id="{96E97BBE-61A2-4A60-9963-BD396F97567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GB"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fontAlgn="base" hangingPunct="1">
              <a:defRPr sz="1200" b="0">
                <a:solidFill>
                  <a:srgbClr val="898989"/>
                </a:solidFill>
                <a:latin typeface="Calibri" pitchFamily="34" charset="0"/>
                <a:ea typeface="+mn-ea"/>
                <a:cs typeface="Arial" charset="0"/>
              </a:defRPr>
            </a:lvl1pPr>
          </a:lstStyle>
          <a:p>
            <a:pPr>
              <a:defRPr/>
            </a:pPr>
            <a:fld id="{D944B402-D194-4573-88BE-C6CE030D7962}" type="datetimeFigureOut">
              <a:rPr lang="en-US"/>
              <a:pPr>
                <a:defRPr/>
              </a:pPr>
              <a:t>5/16/2012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fontAlgn="base" hangingPunct="1">
              <a:defRPr sz="1200" b="0">
                <a:solidFill>
                  <a:srgbClr val="898989"/>
                </a:solidFill>
                <a:latin typeface="Calibri" pitchFamily="34" charset="0"/>
                <a:ea typeface="+mn-ea"/>
                <a:cs typeface="Arial" charset="0"/>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fontAlgn="base" hangingPunct="1">
              <a:defRPr sz="1200" b="0">
                <a:solidFill>
                  <a:srgbClr val="898989"/>
                </a:solidFill>
                <a:latin typeface="Calibri" pitchFamily="34" charset="0"/>
                <a:ea typeface="+mn-ea"/>
                <a:cs typeface="Arial" charset="0"/>
              </a:defRPr>
            </a:lvl1pPr>
          </a:lstStyle>
          <a:p>
            <a:pPr>
              <a:defRPr/>
            </a:pPr>
            <a:fld id="{C3712138-204C-4398-A882-A6ABAFD9BD0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hyperlink" Target="mailto:Health@work.h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6.xml"/><Relationship Id="rId1" Type="http://schemas.openxmlformats.org/officeDocument/2006/relationships/vmlDrawing" Target="../drawings/vmlDrawing2.vml"/><Relationship Id="rId5" Type="http://schemas.openxmlformats.org/officeDocument/2006/relationships/oleObject" Target="../embeddings/oleObject2.bin"/><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5.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eg"/><Relationship Id="rId1"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8"/>
          <p:cNvSpPr>
            <a:spLocks noGrp="1" noChangeArrowheads="1"/>
          </p:cNvSpPr>
          <p:nvPr>
            <p:ph type="ftr" sz="quarter" idx="11"/>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l">
              <a:defRPr/>
            </a:pPr>
            <a:r>
              <a:rPr lang="zh-TW" altLang="en-US" sz="600"/>
              <a:t>©2004 </a:t>
            </a:r>
            <a:r>
              <a:rPr lang="en-US" altLang="en-US" sz="600"/>
              <a:t>Gammon Construction Limited. All Rights Reserved</a:t>
            </a:r>
          </a:p>
          <a:p>
            <a:pPr>
              <a:spcBef>
                <a:spcPct val="0"/>
              </a:spcBef>
              <a:defRPr/>
            </a:pPr>
            <a:endParaRPr lang="en-US" altLang="en-US">
              <a:solidFill>
                <a:schemeClr val="tx1"/>
              </a:solidFill>
              <a:latin typeface="Times" pitchFamily="18" charset="0"/>
            </a:endParaRPr>
          </a:p>
        </p:txBody>
      </p:sp>
      <p:sp>
        <p:nvSpPr>
          <p:cNvPr id="3075" name="Rectangle 4098"/>
          <p:cNvSpPr>
            <a:spLocks noGrp="1" noChangeArrowheads="1"/>
          </p:cNvSpPr>
          <p:nvPr>
            <p:ph type="ctrTitle"/>
          </p:nvPr>
        </p:nvSpPr>
        <p:spPr>
          <a:xfrm>
            <a:off x="776288" y="2266950"/>
            <a:ext cx="7742237" cy="1793875"/>
          </a:xfrm>
        </p:spPr>
        <p:txBody>
          <a:bodyPr/>
          <a:lstStyle/>
          <a:p>
            <a:pPr algn="ctr">
              <a:lnSpc>
                <a:spcPts val="5500"/>
              </a:lnSpc>
              <a:defRPr/>
            </a:pPr>
            <a:r>
              <a:rPr lang="en-US" altLang="zh-TW" sz="4000" dirty="0" smtClean="0">
                <a:solidFill>
                  <a:schemeClr val="bg2">
                    <a:lumMod val="10000"/>
                  </a:schemeClr>
                </a:solidFill>
                <a:hlinkClick r:id="rId2"/>
              </a:rPr>
              <a:t>Health@work.hk</a:t>
            </a:r>
            <a:r>
              <a:rPr lang="en-US" altLang="zh-TW" sz="4000" dirty="0" smtClean="0"/>
              <a:t> Pilot Project</a:t>
            </a:r>
            <a:br>
              <a:rPr lang="en-US" altLang="zh-TW" sz="4000" dirty="0" smtClean="0"/>
            </a:br>
            <a:r>
              <a:rPr lang="zh-TW" altLang="en-US" sz="4000" b="1" dirty="0" smtClean="0"/>
              <a:t>健 康 在 職</a:t>
            </a:r>
            <a:r>
              <a:rPr lang="zh-TW" altLang="en-US" sz="4000" dirty="0" smtClean="0"/>
              <a:t> </a:t>
            </a:r>
            <a:r>
              <a:rPr lang="zh-TW" altLang="en-US" sz="4000" b="1" dirty="0" smtClean="0"/>
              <a:t>先 導 計 劃</a:t>
            </a:r>
            <a:br>
              <a:rPr lang="zh-TW" altLang="en-US" sz="4000" b="1" dirty="0" smtClean="0"/>
            </a:br>
            <a:r>
              <a:rPr lang="zh-TW" altLang="en-US" sz="4000" dirty="0" smtClean="0"/>
              <a:t/>
            </a:r>
            <a:br>
              <a:rPr lang="zh-TW" altLang="en-US" sz="4000" dirty="0" smtClean="0"/>
            </a:br>
            <a:r>
              <a:rPr lang="zh-TW" altLang="en-US" sz="2600" dirty="0" smtClean="0">
                <a:solidFill>
                  <a:schemeClr val="bg1"/>
                </a:solidFill>
              </a:rPr>
              <a:t/>
            </a:r>
            <a:br>
              <a:rPr lang="zh-TW" altLang="en-US" sz="2600" dirty="0" smtClean="0">
                <a:solidFill>
                  <a:schemeClr val="bg1"/>
                </a:solidFill>
              </a:rPr>
            </a:br>
            <a:r>
              <a:rPr lang="zh-TW" altLang="en-US" sz="2600" dirty="0" smtClean="0"/>
              <a:t/>
            </a:r>
            <a:br>
              <a:rPr lang="zh-TW" altLang="en-US" sz="2600" dirty="0" smtClean="0"/>
            </a:br>
            <a:endParaRPr lang="en-US" altLang="en-US" sz="2600" dirty="0" smtClean="0"/>
          </a:p>
        </p:txBody>
      </p:sp>
      <p:sp>
        <p:nvSpPr>
          <p:cNvPr id="27652" name="Text Box 4126"/>
          <p:cNvSpPr txBox="1">
            <a:spLocks noChangeArrowheads="1"/>
          </p:cNvSpPr>
          <p:nvPr/>
        </p:nvSpPr>
        <p:spPr bwMode="auto">
          <a:xfrm>
            <a:off x="817563" y="5095875"/>
            <a:ext cx="3389312" cy="457200"/>
          </a:xfrm>
          <a:prstGeom prst="rect">
            <a:avLst/>
          </a:prstGeom>
          <a:noFill/>
          <a:ln w="9525">
            <a:noFill/>
            <a:miter lim="800000"/>
            <a:headEnd/>
            <a:tailEnd/>
          </a:ln>
          <a:effectLst/>
        </p:spPr>
        <p:txBody>
          <a:bodyPr>
            <a:spAutoFit/>
          </a:bodyPr>
          <a:lstStyle/>
          <a:p>
            <a:pPr>
              <a:spcBef>
                <a:spcPct val="50000"/>
              </a:spcBef>
            </a:pPr>
            <a:r>
              <a:rPr lang="en-US" altLang="zh-TW"/>
              <a:t>text</a:t>
            </a:r>
          </a:p>
        </p:txBody>
      </p:sp>
      <p:sp>
        <p:nvSpPr>
          <p:cNvPr id="27653" name="Text Box 4159"/>
          <p:cNvSpPr txBox="1">
            <a:spLocks noChangeArrowheads="1"/>
          </p:cNvSpPr>
          <p:nvPr/>
        </p:nvSpPr>
        <p:spPr bwMode="auto">
          <a:xfrm>
            <a:off x="2859088" y="5508625"/>
            <a:ext cx="184150" cy="457200"/>
          </a:xfrm>
          <a:prstGeom prst="rect">
            <a:avLst/>
          </a:prstGeom>
          <a:noFill/>
          <a:ln w="9525">
            <a:noFill/>
            <a:miter lim="800000"/>
            <a:headEnd/>
            <a:tailEnd/>
          </a:ln>
          <a:effectLst/>
        </p:spPr>
        <p:txBody>
          <a:bodyPr wrap="none">
            <a:spAutoFit/>
          </a:bodyPr>
          <a:lstStyle/>
          <a:p>
            <a:endParaRPr lang="zh-TW" altLang="en-US"/>
          </a:p>
        </p:txBody>
      </p:sp>
      <p:sp>
        <p:nvSpPr>
          <p:cNvPr id="27654" name="Text Box 4160"/>
          <p:cNvSpPr txBox="1">
            <a:spLocks noChangeArrowheads="1"/>
          </p:cNvSpPr>
          <p:nvPr/>
        </p:nvSpPr>
        <p:spPr bwMode="auto">
          <a:xfrm>
            <a:off x="1047750" y="4779963"/>
            <a:ext cx="5365750" cy="457200"/>
          </a:xfrm>
          <a:prstGeom prst="rect">
            <a:avLst/>
          </a:prstGeom>
          <a:noFill/>
          <a:ln w="9525">
            <a:noFill/>
            <a:miter lim="800000"/>
            <a:headEnd/>
            <a:tailEnd/>
          </a:ln>
          <a:effectLst/>
        </p:spPr>
        <p:txBody>
          <a:bodyPr>
            <a:spAutoFit/>
          </a:bodyPr>
          <a:lstStyle/>
          <a:p>
            <a:pPr>
              <a:spcBef>
                <a:spcPct val="50000"/>
              </a:spcBef>
            </a:pPr>
            <a:endParaRPr lang="zh-TW" altLang="en-US"/>
          </a:p>
        </p:txBody>
      </p:sp>
      <p:sp>
        <p:nvSpPr>
          <p:cNvPr id="27655" name="Rectangle 4161"/>
          <p:cNvSpPr>
            <a:spLocks noChangeArrowheads="1"/>
          </p:cNvSpPr>
          <p:nvPr/>
        </p:nvSpPr>
        <p:spPr bwMode="auto">
          <a:xfrm>
            <a:off x="814388" y="4476750"/>
            <a:ext cx="7742237" cy="1362075"/>
          </a:xfrm>
          <a:prstGeom prst="rect">
            <a:avLst/>
          </a:prstGeom>
          <a:noFill/>
          <a:ln w="9525">
            <a:noFill/>
            <a:miter lim="800000"/>
            <a:headEnd/>
            <a:tailEnd/>
          </a:ln>
          <a:effectLst/>
        </p:spPr>
        <p:txBody>
          <a:bodyPr lIns="0" tIns="0" rIns="0" bIns="0"/>
          <a:lstStyle/>
          <a:p>
            <a:pPr fontAlgn="base">
              <a:lnSpc>
                <a:spcPts val="4200"/>
              </a:lnSpc>
            </a:pPr>
            <a:r>
              <a:rPr lang="en-US" altLang="zh-TW" sz="2800">
                <a:solidFill>
                  <a:srgbClr val="000000"/>
                </a:solidFill>
                <a:latin typeface="Arial" charset="0"/>
              </a:rPr>
              <a:t>Presented by: Stephen Tao</a:t>
            </a:r>
            <a:r>
              <a:rPr lang="zh-TW" altLang="en-US" sz="2800">
                <a:solidFill>
                  <a:srgbClr val="000000"/>
                </a:solidFill>
                <a:latin typeface="Arial" charset="0"/>
              </a:rPr>
              <a:t/>
            </a:r>
            <a:br>
              <a:rPr lang="zh-TW" altLang="en-US" sz="2800">
                <a:solidFill>
                  <a:srgbClr val="000000"/>
                </a:solidFill>
                <a:latin typeface="Arial" charset="0"/>
              </a:rPr>
            </a:br>
            <a:r>
              <a:rPr lang="en-US" altLang="zh-TW" sz="2800">
                <a:solidFill>
                  <a:srgbClr val="000000"/>
                </a:solidFill>
                <a:latin typeface="Arial" charset="0"/>
              </a:rPr>
              <a:t>Date: 18 May 2012</a:t>
            </a:r>
            <a:r>
              <a:rPr lang="zh-TW" altLang="en-US" sz="2600">
                <a:solidFill>
                  <a:schemeClr val="bg1"/>
                </a:solidFill>
                <a:latin typeface="Arial" charset="0"/>
              </a:rPr>
              <a:t/>
            </a:r>
            <a:br>
              <a:rPr lang="zh-TW" altLang="en-US" sz="2600">
                <a:solidFill>
                  <a:schemeClr val="bg1"/>
                </a:solidFill>
                <a:latin typeface="Arial" charset="0"/>
              </a:rPr>
            </a:br>
            <a:r>
              <a:rPr lang="zh-TW" altLang="en-US" sz="2600">
                <a:solidFill>
                  <a:srgbClr val="000000"/>
                </a:solidFill>
                <a:latin typeface="Arial" charset="0"/>
              </a:rPr>
              <a:t/>
            </a:r>
            <a:br>
              <a:rPr lang="zh-TW" altLang="en-US" sz="2600">
                <a:solidFill>
                  <a:srgbClr val="000000"/>
                </a:solidFill>
                <a:latin typeface="Arial" charset="0"/>
              </a:rPr>
            </a:br>
            <a:endParaRPr lang="en-US" altLang="en-US" sz="2600">
              <a:solidFill>
                <a:srgbClr val="000000"/>
              </a:solidFill>
              <a:latin typeface="Arial" charset="0"/>
            </a:endParaRPr>
          </a:p>
        </p:txBody>
      </p:sp>
      <p:pic>
        <p:nvPicPr>
          <p:cNvPr id="27656" name="Picture 4162" descr="ZH 03"/>
          <p:cNvPicPr>
            <a:picLocks noChangeAspect="1" noChangeArrowheads="1" noCrop="1"/>
          </p:cNvPicPr>
          <p:nvPr/>
        </p:nvPicPr>
        <p:blipFill>
          <a:blip r:embed="rId3" cstate="print"/>
          <a:srcRect/>
          <a:stretch>
            <a:fillRect/>
          </a:stretch>
        </p:blipFill>
        <p:spPr bwMode="auto">
          <a:xfrm>
            <a:off x="7002463" y="4856163"/>
            <a:ext cx="194310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C:\Documents and Settings\stephentao\Desktop\Stephen Tao CSD 20110314\Picture\20110525 Get Moving\IMG_4926-1.JPG"/>
          <p:cNvPicPr>
            <a:picLocks noChangeAspect="1" noChangeArrowheads="1"/>
          </p:cNvPicPr>
          <p:nvPr/>
        </p:nvPicPr>
        <p:blipFill>
          <a:blip r:embed="rId2" cstate="print"/>
          <a:srcRect/>
          <a:stretch>
            <a:fillRect/>
          </a:stretch>
        </p:blipFill>
        <p:spPr bwMode="auto">
          <a:xfrm>
            <a:off x="533400" y="1143000"/>
            <a:ext cx="8305800" cy="4006850"/>
          </a:xfrm>
          <a:prstGeom prst="rect">
            <a:avLst/>
          </a:prstGeom>
          <a:noFill/>
          <a:ln w="9525">
            <a:solidFill>
              <a:schemeClr val="hlink"/>
            </a:solidFill>
            <a:miter lim="800000"/>
            <a:headEnd/>
            <a:tailEnd/>
          </a:ln>
        </p:spPr>
      </p:pic>
      <p:sp>
        <p:nvSpPr>
          <p:cNvPr id="249861" name="Text Box 5"/>
          <p:cNvSpPr txBox="1">
            <a:spLocks noChangeArrowheads="1"/>
          </p:cNvSpPr>
          <p:nvPr/>
        </p:nvSpPr>
        <p:spPr bwMode="auto">
          <a:xfrm>
            <a:off x="3581400" y="5410200"/>
            <a:ext cx="29718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r>
              <a:rPr lang="en-US" sz="3200" b="1">
                <a:solidFill>
                  <a:prstClr val="black"/>
                </a:solidFill>
                <a:latin typeface="新細明體" pitchFamily="18" charset="-120"/>
                <a:ea typeface="+mn-ea"/>
                <a:cs typeface="Arial" pitchFamily="34" charset="0"/>
              </a:rPr>
              <a:t>待 續 </a:t>
            </a:r>
            <a:r>
              <a:rPr lang="en-US" sz="3200" b="1">
                <a:solidFill>
                  <a:prstClr val="black"/>
                </a:solidFill>
                <a:latin typeface="Arial"/>
                <a:ea typeface="+mn-ea"/>
                <a:cs typeface="Arial" pitchFamily="34" charset="0"/>
              </a:rPr>
              <a:t>……</a:t>
            </a:r>
            <a:endParaRPr lang="en-US" sz="3200" b="1">
              <a:solidFill>
                <a:prstClr val="black"/>
              </a:solidFill>
              <a:latin typeface="新細明體" pitchFamily="18" charset="-120"/>
              <a:ea typeface="+mn-ea"/>
              <a:cs typeface="Arial" pitchFamily="34" charset="0"/>
            </a:endParaRPr>
          </a:p>
        </p:txBody>
      </p:sp>
      <p:sp>
        <p:nvSpPr>
          <p:cNvPr id="36868" name="TextBox 3"/>
          <p:cNvSpPr txBox="1">
            <a:spLocks noChangeArrowheads="1"/>
          </p:cNvSpPr>
          <p:nvPr/>
        </p:nvSpPr>
        <p:spPr bwMode="auto">
          <a:xfrm>
            <a:off x="7378700" y="15875"/>
            <a:ext cx="17526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 (cont’d)   </a:t>
            </a:r>
          </a:p>
        </p:txBody>
      </p:sp>
      <p:sp>
        <p:nvSpPr>
          <p:cNvPr id="2052" name="Text Box 5"/>
          <p:cNvSpPr txBox="1">
            <a:spLocks noChangeArrowheads="1"/>
          </p:cNvSpPr>
          <p:nvPr/>
        </p:nvSpPr>
        <p:spPr bwMode="auto">
          <a:xfrm>
            <a:off x="250825" y="1052513"/>
            <a:ext cx="8858250" cy="1323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457200" indent="-457200" eaLnBrk="0" hangingPunct="0">
              <a:defRPr b="1">
                <a:solidFill>
                  <a:schemeClr val="tx1"/>
                </a:solidFill>
                <a:latin typeface="Arial" charset="0"/>
                <a:cs typeface="Arial" charset="0"/>
              </a:defRPr>
            </a:lvl1pPr>
            <a:lvl2pPr marL="4000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marL="0" lvl="1" indent="-57150" eaLnBrk="1" fontAlgn="base" hangingPunct="1">
              <a:spcBef>
                <a:spcPct val="50000"/>
              </a:spcBef>
              <a:defRPr/>
            </a:pPr>
            <a:r>
              <a:rPr lang="en-US" sz="2000" b="0" dirty="0" smtClean="0">
                <a:solidFill>
                  <a:srgbClr val="0000FF"/>
                </a:solidFill>
                <a:ea typeface="+mn-ea"/>
              </a:rPr>
              <a:t>Sustainability Month, Step Count Challenge  </a:t>
            </a:r>
          </a:p>
          <a:p>
            <a:pPr lvl="1" eaLnBrk="1" fontAlgn="base" hangingPunct="1">
              <a:spcBef>
                <a:spcPct val="50000"/>
              </a:spcBef>
              <a:defRPr/>
            </a:pPr>
            <a:endParaRPr lang="en-US" sz="2000" b="0" dirty="0" smtClean="0">
              <a:solidFill>
                <a:srgbClr val="0000FF"/>
              </a:solidFill>
              <a:ea typeface="+mn-ea"/>
            </a:endParaRPr>
          </a:p>
          <a:p>
            <a:pPr eaLnBrk="1" fontAlgn="base" hangingPunct="1">
              <a:spcBef>
                <a:spcPct val="50000"/>
              </a:spcBef>
              <a:defRPr/>
            </a:pPr>
            <a:r>
              <a:rPr lang="en-US" sz="2000" b="0" dirty="0" smtClean="0">
                <a:solidFill>
                  <a:srgbClr val="0000FF"/>
                </a:solidFill>
                <a:ea typeface="+mn-ea"/>
              </a:rPr>
              <a:t>			 </a:t>
            </a:r>
          </a:p>
        </p:txBody>
      </p:sp>
      <p:sp>
        <p:nvSpPr>
          <p:cNvPr id="5124" name="Rectangle 8"/>
          <p:cNvSpPr>
            <a:spLocks noChangeArrowheads="1"/>
          </p:cNvSpPr>
          <p:nvPr/>
        </p:nvSpPr>
        <p:spPr bwMode="auto">
          <a:xfrm>
            <a:off x="3052763" y="22860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charset="0"/>
              <a:ea typeface="+mn-ea"/>
              <a:cs typeface="Arial" charset="0"/>
            </a:endParaRPr>
          </a:p>
        </p:txBody>
      </p:sp>
      <p:sp>
        <p:nvSpPr>
          <p:cNvPr id="5125" name="Rectangle 10"/>
          <p:cNvSpPr>
            <a:spLocks noChangeArrowheads="1"/>
          </p:cNvSpPr>
          <p:nvPr/>
        </p:nvSpPr>
        <p:spPr bwMode="auto">
          <a:xfrm>
            <a:off x="3052763" y="22860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charset="0"/>
              <a:ea typeface="+mn-ea"/>
              <a:cs typeface="Arial" charset="0"/>
            </a:endParaRPr>
          </a:p>
        </p:txBody>
      </p:sp>
      <p:pic>
        <p:nvPicPr>
          <p:cNvPr id="37894" name="Picture 2"/>
          <p:cNvPicPr>
            <a:picLocks noChangeAspect="1" noChangeArrowheads="1"/>
          </p:cNvPicPr>
          <p:nvPr/>
        </p:nvPicPr>
        <p:blipFill>
          <a:blip r:embed="rId3" cstate="print"/>
          <a:srcRect/>
          <a:stretch>
            <a:fillRect/>
          </a:stretch>
        </p:blipFill>
        <p:spPr bwMode="auto">
          <a:xfrm>
            <a:off x="407988" y="1536700"/>
            <a:ext cx="4786312" cy="3589338"/>
          </a:xfrm>
          <a:prstGeom prst="rect">
            <a:avLst/>
          </a:prstGeom>
          <a:noFill/>
          <a:ln w="9525">
            <a:solidFill>
              <a:srgbClr val="0000E1"/>
            </a:solidFill>
            <a:miter lim="800000"/>
            <a:headEnd/>
            <a:tailEnd/>
          </a:ln>
          <a:effectLst/>
        </p:spPr>
      </p:pic>
      <p:pic>
        <p:nvPicPr>
          <p:cNvPr id="37895" name="Picture 3"/>
          <p:cNvPicPr>
            <a:picLocks noChangeAspect="1" noChangeArrowheads="1"/>
          </p:cNvPicPr>
          <p:nvPr/>
        </p:nvPicPr>
        <p:blipFill>
          <a:blip r:embed="rId4" cstate="print"/>
          <a:srcRect/>
          <a:stretch>
            <a:fillRect/>
          </a:stretch>
        </p:blipFill>
        <p:spPr bwMode="auto">
          <a:xfrm>
            <a:off x="4945063" y="3665538"/>
            <a:ext cx="3921125" cy="2940050"/>
          </a:xfrm>
          <a:prstGeom prst="rect">
            <a:avLst/>
          </a:prstGeom>
          <a:noFill/>
          <a:ln w="9525">
            <a:solidFill>
              <a:srgbClr val="3366FF"/>
            </a:solidFill>
            <a:miter lim="800000"/>
            <a:headEnd/>
            <a:tailEnd/>
          </a:ln>
          <a:effectLst/>
        </p:spPr>
      </p:pic>
      <p:graphicFrame>
        <p:nvGraphicFramePr>
          <p:cNvPr id="37896" name="Object 16"/>
          <p:cNvGraphicFramePr>
            <a:graphicFrameLocks noChangeAspect="1"/>
          </p:cNvGraphicFramePr>
          <p:nvPr/>
        </p:nvGraphicFramePr>
        <p:xfrm>
          <a:off x="5889625" y="-26988"/>
          <a:ext cx="3219450" cy="1200151"/>
        </p:xfrm>
        <a:graphic>
          <a:graphicData uri="http://schemas.openxmlformats.org/presentationml/2006/ole">
            <p:oleObj spid="_x0000_s37896" name="Bitmap Image" r:id="rId5" imgW="3219899" imgH="1200318" progId="PBrush">
              <p:embed/>
            </p:oleObj>
          </a:graphicData>
        </a:graphic>
      </p:graphicFrame>
      <p:sp>
        <p:nvSpPr>
          <p:cNvPr id="5129" name="Text Box 17"/>
          <p:cNvSpPr txBox="1">
            <a:spLocks noChangeArrowheads="1"/>
          </p:cNvSpPr>
          <p:nvPr/>
        </p:nvSpPr>
        <p:spPr bwMode="auto">
          <a:xfrm>
            <a:off x="5897563" y="825500"/>
            <a:ext cx="762000" cy="366713"/>
          </a:xfrm>
          <a:prstGeom prst="rect">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50000"/>
              </a:spcBef>
              <a:defRPr/>
            </a:pPr>
            <a:r>
              <a:rPr lang="en-US" sz="1800" smtClean="0">
                <a:solidFill>
                  <a:prstClr val="black"/>
                </a:solidFill>
                <a:ea typeface="+mn-ea"/>
              </a:rPr>
              <a:t>CSD</a:t>
            </a:r>
          </a:p>
        </p:txBody>
      </p:sp>
      <p:sp>
        <p:nvSpPr>
          <p:cNvPr id="37898" name="TextBox 3"/>
          <p:cNvSpPr txBox="1">
            <a:spLocks noChangeArrowheads="1"/>
          </p:cNvSpPr>
          <p:nvPr/>
        </p:nvSpPr>
        <p:spPr bwMode="auto">
          <a:xfrm>
            <a:off x="7469188" y="1187450"/>
            <a:ext cx="1662112"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15 May 2012</a:t>
            </a:r>
          </a:p>
        </p:txBody>
      </p:sp>
      <p:sp>
        <p:nvSpPr>
          <p:cNvPr id="37899" name="TextBox 1"/>
          <p:cNvSpPr txBox="1">
            <a:spLocks noChangeArrowheads="1"/>
          </p:cNvSpPr>
          <p:nvPr/>
        </p:nvSpPr>
        <p:spPr bwMode="auto">
          <a:xfrm>
            <a:off x="850900" y="5308600"/>
            <a:ext cx="2832100" cy="461963"/>
          </a:xfrm>
          <a:prstGeom prst="rect">
            <a:avLst/>
          </a:prstGeom>
          <a:noFill/>
          <a:ln w="9525">
            <a:noFill/>
            <a:miter lim="800000"/>
            <a:headEnd/>
            <a:tailEnd/>
          </a:ln>
        </p:spPr>
        <p:txBody>
          <a:bodyPr>
            <a:spAutoFit/>
          </a:bodyPr>
          <a:lstStyle/>
          <a:p>
            <a:r>
              <a:rPr lang="en-US" altLang="zh-TW">
                <a:latin typeface="Arial" charset="0"/>
                <a:cs typeface="Arial" charset="0"/>
              </a:rPr>
              <a:t>11 May 2012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51907"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51908" name="Text Box 4"/>
          <p:cNvSpPr txBox="1">
            <a:spLocks noChangeArrowheads="1"/>
          </p:cNvSpPr>
          <p:nvPr/>
        </p:nvSpPr>
        <p:spPr bwMode="auto">
          <a:xfrm>
            <a:off x="457200" y="1303338"/>
            <a:ext cx="8153400" cy="284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1800" u="sng" dirty="0" smtClean="0">
                <a:solidFill>
                  <a:prstClr val="black"/>
                </a:solidFill>
                <a:ea typeface="+mn-ea"/>
              </a:rPr>
              <a:t>Update</a:t>
            </a:r>
          </a:p>
          <a:p>
            <a:pPr eaLnBrk="1" fontAlgn="base" hangingPunct="1">
              <a:spcBef>
                <a:spcPct val="50000"/>
              </a:spcBef>
              <a:buFontTx/>
              <a:buChar char="•"/>
              <a:defRPr/>
            </a:pPr>
            <a:r>
              <a:rPr lang="en-US" sz="1800" dirty="0" smtClean="0">
                <a:solidFill>
                  <a:prstClr val="black"/>
                </a:solidFill>
                <a:ea typeface="+mn-ea"/>
              </a:rPr>
              <a:t>The </a:t>
            </a:r>
            <a:r>
              <a:rPr lang="en-US" sz="1800" u="sng" dirty="0" smtClean="0">
                <a:solidFill>
                  <a:srgbClr val="FF0000"/>
                </a:solidFill>
                <a:ea typeface="+mn-ea"/>
              </a:rPr>
              <a:t>3</a:t>
            </a:r>
            <a:r>
              <a:rPr lang="en-US" sz="1800" u="sng" baseline="30000" dirty="0" smtClean="0">
                <a:solidFill>
                  <a:srgbClr val="FF0000"/>
                </a:solidFill>
                <a:ea typeface="+mn-ea"/>
              </a:rPr>
              <a:t>rd</a:t>
            </a:r>
            <a:r>
              <a:rPr lang="en-US" sz="1800" u="sng" dirty="0" smtClean="0">
                <a:solidFill>
                  <a:srgbClr val="FF0000"/>
                </a:solidFill>
                <a:ea typeface="+mn-ea"/>
              </a:rPr>
              <a:t> activity </a:t>
            </a:r>
            <a:r>
              <a:rPr lang="en-US" sz="1800" dirty="0" smtClean="0">
                <a:solidFill>
                  <a:prstClr val="black"/>
                </a:solidFill>
                <a:ea typeface="+mn-ea"/>
              </a:rPr>
              <a:t>was </a:t>
            </a:r>
            <a:r>
              <a:rPr lang="en-US" sz="1800" u="sng" dirty="0" smtClean="0">
                <a:solidFill>
                  <a:srgbClr val="339933"/>
                </a:solidFill>
                <a:ea typeface="+mn-ea"/>
              </a:rPr>
              <a:t>“Joyful Fruit Day”</a:t>
            </a:r>
            <a:r>
              <a:rPr lang="en-US" sz="1800" dirty="0" smtClean="0">
                <a:solidFill>
                  <a:prstClr val="black"/>
                </a:solidFill>
                <a:ea typeface="+mn-ea"/>
              </a:rPr>
              <a:t> of the Healthy Eating Series.</a:t>
            </a:r>
          </a:p>
          <a:p>
            <a:pPr eaLnBrk="1" fontAlgn="base" hangingPunct="1">
              <a:spcBef>
                <a:spcPct val="50000"/>
              </a:spcBef>
              <a:buFontTx/>
              <a:buChar char="•"/>
              <a:defRPr/>
            </a:pPr>
            <a:r>
              <a:rPr lang="en-US" sz="1800" dirty="0" smtClean="0">
                <a:solidFill>
                  <a:prstClr val="black"/>
                </a:solidFill>
                <a:ea typeface="+mn-ea"/>
              </a:rPr>
              <a:t>The activity was held at the </a:t>
            </a:r>
            <a:r>
              <a:rPr lang="en-US" sz="1800" dirty="0" smtClean="0">
                <a:solidFill>
                  <a:srgbClr val="339933"/>
                </a:solidFill>
                <a:ea typeface="+mn-ea"/>
              </a:rPr>
              <a:t>TKO canteen</a:t>
            </a:r>
            <a:r>
              <a:rPr lang="en-US" sz="1800" dirty="0" smtClean="0">
                <a:solidFill>
                  <a:prstClr val="black"/>
                </a:solidFill>
                <a:ea typeface="+mn-ea"/>
              </a:rPr>
              <a:t> on </a:t>
            </a:r>
            <a:r>
              <a:rPr lang="en-US" sz="1800" dirty="0" smtClean="0">
                <a:solidFill>
                  <a:srgbClr val="339933"/>
                </a:solidFill>
                <a:ea typeface="+mn-ea"/>
              </a:rPr>
              <a:t>17 June 2011</a:t>
            </a:r>
            <a:r>
              <a:rPr lang="en-US" sz="1800" dirty="0" smtClean="0">
                <a:solidFill>
                  <a:prstClr val="black"/>
                </a:solidFill>
                <a:ea typeface="+mn-ea"/>
              </a:rPr>
              <a:t>.</a:t>
            </a:r>
          </a:p>
          <a:p>
            <a:pPr eaLnBrk="1" fontAlgn="base" hangingPunct="1">
              <a:spcBef>
                <a:spcPct val="50000"/>
              </a:spcBef>
              <a:defRPr/>
            </a:pPr>
            <a:endParaRPr lang="en-US" sz="1800" dirty="0" smtClean="0">
              <a:solidFill>
                <a:prstClr val="black"/>
              </a:solidFill>
              <a:ea typeface="+mn-ea"/>
            </a:endParaRPr>
          </a:p>
          <a:p>
            <a:pPr eaLnBrk="1" fontAlgn="base" hangingPunct="1">
              <a:spcBef>
                <a:spcPct val="50000"/>
              </a:spcBef>
              <a:defRPr/>
            </a:pPr>
            <a:r>
              <a:rPr lang="en-US" sz="1800" dirty="0" smtClean="0">
                <a:solidFill>
                  <a:prstClr val="black"/>
                </a:solidFill>
                <a:ea typeface="+mn-ea"/>
              </a:rPr>
              <a:t>	</a:t>
            </a:r>
          </a:p>
          <a:p>
            <a:pPr eaLnBrk="1" fontAlgn="base" hangingPunct="1">
              <a:spcBef>
                <a:spcPct val="50000"/>
              </a:spcBef>
              <a:buFontTx/>
              <a:buAutoNum type="arabicPeriod"/>
              <a:defRPr/>
            </a:pPr>
            <a:endParaRPr lang="en-US" sz="1800" dirty="0" smtClean="0">
              <a:solidFill>
                <a:prstClr val="black"/>
              </a:solidFill>
              <a:ea typeface="+mn-ea"/>
            </a:endParaRPr>
          </a:p>
          <a:p>
            <a:pPr eaLnBrk="1" fontAlgn="base" hangingPunct="1">
              <a:spcBef>
                <a:spcPct val="50000"/>
              </a:spcBef>
              <a:buFontTx/>
              <a:buAutoNum type="arabicPeriod"/>
              <a:defRPr/>
            </a:pPr>
            <a:endParaRPr lang="en-US" sz="1800" dirty="0" smtClean="0">
              <a:solidFill>
                <a:prstClr val="black"/>
              </a:solidFill>
              <a:ea typeface="+mn-ea"/>
            </a:endParaRPr>
          </a:p>
        </p:txBody>
      </p:sp>
      <p:sp>
        <p:nvSpPr>
          <p:cNvPr id="38917"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sp>
        <p:nvSpPr>
          <p:cNvPr id="251910" name="Text Box 6"/>
          <p:cNvSpPr txBox="1">
            <a:spLocks noChangeArrowheads="1"/>
          </p:cNvSpPr>
          <p:nvPr/>
        </p:nvSpPr>
        <p:spPr bwMode="auto">
          <a:xfrm>
            <a:off x="457200" y="8382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2000" dirty="0" smtClean="0">
                <a:solidFill>
                  <a:srgbClr val="0000FF"/>
                </a:solidFill>
                <a:ea typeface="+mn-ea"/>
              </a:rPr>
              <a:t>Health@work.hk Pilot Project</a:t>
            </a:r>
          </a:p>
        </p:txBody>
      </p:sp>
      <p:pic>
        <p:nvPicPr>
          <p:cNvPr id="38919"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pic>
        <p:nvPicPr>
          <p:cNvPr id="38920" name="Picture 8" descr="C:\Documents and Settings\stephentao\Desktop\Stephen Tao CSD 20110314\Picture\20110617 Joyful Fruit Day\DSCN7702.JPG"/>
          <p:cNvPicPr>
            <a:picLocks noChangeAspect="1" noChangeArrowheads="1"/>
          </p:cNvPicPr>
          <p:nvPr/>
        </p:nvPicPr>
        <p:blipFill>
          <a:blip r:embed="rId3" cstate="print"/>
          <a:srcRect/>
          <a:stretch>
            <a:fillRect/>
          </a:stretch>
        </p:blipFill>
        <p:spPr bwMode="auto">
          <a:xfrm>
            <a:off x="1676400" y="2667000"/>
            <a:ext cx="5410200" cy="4056063"/>
          </a:xfrm>
          <a:prstGeom prst="rect">
            <a:avLst/>
          </a:prstGeom>
          <a:noFill/>
          <a:ln w="9525">
            <a:solidFill>
              <a:schemeClr val="hlink"/>
            </a:solidFill>
            <a:miter lim="800000"/>
            <a:headEnd/>
            <a:tailEnd/>
          </a:ln>
        </p:spPr>
      </p:pic>
      <p:sp>
        <p:nvSpPr>
          <p:cNvPr id="38921" name="TextBox 8"/>
          <p:cNvSpPr txBox="1">
            <a:spLocks noChangeArrowheads="1"/>
          </p:cNvSpPr>
          <p:nvPr/>
        </p:nvSpPr>
        <p:spPr bwMode="auto">
          <a:xfrm>
            <a:off x="5295900" y="6350"/>
            <a:ext cx="17526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52931"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39940" name="Picture 10" descr="C:\Documents and Settings\stephentao\Desktop\Stephen Tao CSD 20110314\Picture\20110617 Joyful Fruit Day\DSCN7778-1.JPG"/>
          <p:cNvPicPr>
            <a:picLocks noChangeAspect="1" noChangeArrowheads="1"/>
          </p:cNvPicPr>
          <p:nvPr/>
        </p:nvPicPr>
        <p:blipFill>
          <a:blip r:embed="rId2" cstate="print"/>
          <a:srcRect/>
          <a:stretch>
            <a:fillRect/>
          </a:stretch>
        </p:blipFill>
        <p:spPr bwMode="auto">
          <a:xfrm>
            <a:off x="304800" y="88900"/>
            <a:ext cx="3492500" cy="3721100"/>
          </a:xfrm>
          <a:prstGeom prst="rect">
            <a:avLst/>
          </a:prstGeom>
          <a:noFill/>
          <a:ln w="9525">
            <a:solidFill>
              <a:schemeClr val="hlink"/>
            </a:solidFill>
            <a:miter lim="800000"/>
            <a:headEnd/>
            <a:tailEnd/>
          </a:ln>
        </p:spPr>
      </p:pic>
      <p:pic>
        <p:nvPicPr>
          <p:cNvPr id="39941" name="Picture 11" descr="C:\Documents and Settings\stephentao\Desktop\Stephen Tao CSD 20110314\Picture\20110617 Joyful Fruit Day\DSCN7764-1.JPG"/>
          <p:cNvPicPr>
            <a:picLocks noChangeAspect="1" noChangeArrowheads="1"/>
          </p:cNvPicPr>
          <p:nvPr/>
        </p:nvPicPr>
        <p:blipFill>
          <a:blip r:embed="rId3" cstate="print"/>
          <a:srcRect/>
          <a:stretch>
            <a:fillRect/>
          </a:stretch>
        </p:blipFill>
        <p:spPr bwMode="auto">
          <a:xfrm>
            <a:off x="5354638" y="152400"/>
            <a:ext cx="3560762" cy="5019675"/>
          </a:xfrm>
          <a:prstGeom prst="rect">
            <a:avLst/>
          </a:prstGeom>
          <a:noFill/>
          <a:ln w="9525">
            <a:solidFill>
              <a:schemeClr val="hlink"/>
            </a:solidFill>
            <a:miter lim="800000"/>
            <a:headEnd/>
            <a:tailEnd/>
          </a:ln>
        </p:spPr>
      </p:pic>
      <p:pic>
        <p:nvPicPr>
          <p:cNvPr id="39942" name="Picture 12" descr="C:\Documents and Settings\stephentao\Desktop\Stephen Tao CSD 20110314\Picture\20110617 Joyful Fruit Day\DSCN7734-1.JPG"/>
          <p:cNvPicPr>
            <a:picLocks noChangeAspect="1" noChangeArrowheads="1"/>
          </p:cNvPicPr>
          <p:nvPr/>
        </p:nvPicPr>
        <p:blipFill>
          <a:blip r:embed="rId4" cstate="print"/>
          <a:srcRect/>
          <a:stretch>
            <a:fillRect/>
          </a:stretch>
        </p:blipFill>
        <p:spPr bwMode="auto">
          <a:xfrm>
            <a:off x="2408238" y="1905000"/>
            <a:ext cx="3230562" cy="4791075"/>
          </a:xfrm>
          <a:prstGeom prst="rect">
            <a:avLst/>
          </a:prstGeom>
          <a:noFill/>
          <a:ln w="9525">
            <a:solidFill>
              <a:schemeClr val="hlink"/>
            </a:solidFill>
            <a:miter lim="800000"/>
            <a:headEnd/>
            <a:tailEnd/>
          </a:ln>
        </p:spPr>
      </p:pic>
      <p:sp>
        <p:nvSpPr>
          <p:cNvPr id="39943" name="TextBox 6"/>
          <p:cNvSpPr txBox="1">
            <a:spLocks noChangeArrowheads="1"/>
          </p:cNvSpPr>
          <p:nvPr/>
        </p:nvSpPr>
        <p:spPr bwMode="auto">
          <a:xfrm>
            <a:off x="7404100" y="12700"/>
            <a:ext cx="17272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
        <p:nvSpPr>
          <p:cNvPr id="8" name="Rectangle 7"/>
          <p:cNvSpPr/>
          <p:nvPr/>
        </p:nvSpPr>
        <p:spPr>
          <a:xfrm>
            <a:off x="6205761" y="5608860"/>
            <a:ext cx="2372765" cy="461665"/>
          </a:xfrm>
          <a:prstGeom prst="rect">
            <a:avLst/>
          </a:prstGeom>
        </p:spPr>
        <p:txBody>
          <a:bodyPr wrap="none">
            <a:spAutoFit/>
          </a:bodyPr>
          <a:lstStyle/>
          <a:p>
            <a:r>
              <a:rPr lang="en-US" altLang="zh-TW" b="1" dirty="0" smtClean="0">
                <a:solidFill>
                  <a:srgbClr val="339933"/>
                </a:solidFill>
              </a:rPr>
              <a:t>Joyful Fruit Day</a:t>
            </a:r>
            <a:endParaRPr lang="zh-TW" altLang="en-US"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61123"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61124" name="Text Box 4"/>
          <p:cNvSpPr txBox="1">
            <a:spLocks noChangeArrowheads="1"/>
          </p:cNvSpPr>
          <p:nvPr/>
        </p:nvSpPr>
        <p:spPr bwMode="auto">
          <a:xfrm>
            <a:off x="457200" y="1971675"/>
            <a:ext cx="8153400" cy="3667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1800" u="sng" dirty="0" smtClean="0">
                <a:solidFill>
                  <a:prstClr val="black"/>
                </a:solidFill>
                <a:ea typeface="+mn-ea"/>
              </a:rPr>
              <a:t>Update</a:t>
            </a:r>
          </a:p>
          <a:p>
            <a:pPr eaLnBrk="1" fontAlgn="base" hangingPunct="1">
              <a:spcBef>
                <a:spcPct val="50000"/>
              </a:spcBef>
              <a:buFontTx/>
              <a:buChar char="•"/>
              <a:defRPr/>
            </a:pPr>
            <a:r>
              <a:rPr lang="en-US" sz="1800" dirty="0" smtClean="0">
                <a:solidFill>
                  <a:prstClr val="black"/>
                </a:solidFill>
                <a:ea typeface="+mn-ea"/>
              </a:rPr>
              <a:t>The </a:t>
            </a:r>
            <a:r>
              <a:rPr lang="en-US" sz="1800" u="sng" dirty="0" smtClean="0">
                <a:solidFill>
                  <a:srgbClr val="FF0000"/>
                </a:solidFill>
                <a:ea typeface="+mn-ea"/>
              </a:rPr>
              <a:t>4</a:t>
            </a:r>
            <a:r>
              <a:rPr lang="en-US" sz="1800" u="sng" baseline="30000" dirty="0" smtClean="0">
                <a:solidFill>
                  <a:srgbClr val="FF0000"/>
                </a:solidFill>
                <a:ea typeface="+mn-ea"/>
              </a:rPr>
              <a:t>th</a:t>
            </a:r>
            <a:r>
              <a:rPr lang="en-US" sz="1800" u="sng" dirty="0" smtClean="0">
                <a:solidFill>
                  <a:srgbClr val="FF0000"/>
                </a:solidFill>
                <a:ea typeface="+mn-ea"/>
              </a:rPr>
              <a:t> activity</a:t>
            </a:r>
            <a:r>
              <a:rPr lang="en-US" sz="1800" dirty="0" smtClean="0">
                <a:solidFill>
                  <a:srgbClr val="FF0000"/>
                </a:solidFill>
                <a:ea typeface="+mn-ea"/>
              </a:rPr>
              <a:t> </a:t>
            </a:r>
            <a:r>
              <a:rPr lang="en-US" sz="1800" dirty="0" smtClean="0">
                <a:solidFill>
                  <a:prstClr val="black"/>
                </a:solidFill>
                <a:ea typeface="+mn-ea"/>
              </a:rPr>
              <a:t>was </a:t>
            </a:r>
            <a:r>
              <a:rPr lang="en-US" sz="1800" u="sng" dirty="0" smtClean="0">
                <a:solidFill>
                  <a:srgbClr val="339933"/>
                </a:solidFill>
                <a:ea typeface="+mn-ea"/>
              </a:rPr>
              <a:t>“Stretching Exercise in the Workplace”</a:t>
            </a:r>
            <a:r>
              <a:rPr lang="en-US" sz="1800" dirty="0" smtClean="0">
                <a:solidFill>
                  <a:prstClr val="black"/>
                </a:solidFill>
                <a:ea typeface="+mn-ea"/>
              </a:rPr>
              <a:t> of the Physical Activity Series. </a:t>
            </a:r>
          </a:p>
          <a:p>
            <a:pPr eaLnBrk="1" fontAlgn="base" hangingPunct="1">
              <a:spcBef>
                <a:spcPct val="50000"/>
              </a:spcBef>
              <a:buFontTx/>
              <a:buChar char="•"/>
              <a:defRPr/>
            </a:pPr>
            <a:r>
              <a:rPr lang="en-US" sz="1800" dirty="0" smtClean="0">
                <a:solidFill>
                  <a:prstClr val="black"/>
                </a:solidFill>
                <a:ea typeface="+mn-ea"/>
              </a:rPr>
              <a:t>The activity was held at the </a:t>
            </a:r>
            <a:r>
              <a:rPr lang="en-US" sz="1800" u="sng" dirty="0" smtClean="0">
                <a:solidFill>
                  <a:srgbClr val="339933"/>
                </a:solidFill>
                <a:ea typeface="+mn-ea"/>
              </a:rPr>
              <a:t>GTP Gammon Academy Training Room</a:t>
            </a:r>
            <a:r>
              <a:rPr lang="en-US" sz="1800" dirty="0" smtClean="0">
                <a:solidFill>
                  <a:srgbClr val="339933"/>
                </a:solidFill>
                <a:ea typeface="+mn-ea"/>
              </a:rPr>
              <a:t> </a:t>
            </a:r>
            <a:r>
              <a:rPr lang="en-US" sz="1800" dirty="0" smtClean="0">
                <a:solidFill>
                  <a:prstClr val="black"/>
                </a:solidFill>
                <a:ea typeface="+mn-ea"/>
              </a:rPr>
              <a:t>on </a:t>
            </a:r>
            <a:r>
              <a:rPr lang="en-US" sz="1800" u="sng" dirty="0" smtClean="0">
                <a:solidFill>
                  <a:srgbClr val="339933"/>
                </a:solidFill>
                <a:ea typeface="+mn-ea"/>
              </a:rPr>
              <a:t>12 July 2011</a:t>
            </a:r>
            <a:r>
              <a:rPr lang="en-US" sz="1800" dirty="0" smtClean="0">
                <a:solidFill>
                  <a:srgbClr val="339933"/>
                </a:solidFill>
                <a:ea typeface="+mn-ea"/>
              </a:rPr>
              <a:t>.</a:t>
            </a:r>
          </a:p>
          <a:p>
            <a:pPr eaLnBrk="1" fontAlgn="base" hangingPunct="1">
              <a:spcBef>
                <a:spcPct val="50000"/>
              </a:spcBef>
              <a:buFontTx/>
              <a:buChar char="•"/>
              <a:defRPr/>
            </a:pPr>
            <a:r>
              <a:rPr lang="en-US" sz="1800" u="sng" dirty="0" smtClean="0">
                <a:solidFill>
                  <a:srgbClr val="339933"/>
                </a:solidFill>
                <a:ea typeface="+mn-ea"/>
              </a:rPr>
              <a:t>3 sessions</a:t>
            </a:r>
            <a:r>
              <a:rPr lang="en-US" sz="1800" dirty="0" smtClean="0">
                <a:solidFill>
                  <a:prstClr val="black"/>
                </a:solidFill>
                <a:ea typeface="+mn-ea"/>
              </a:rPr>
              <a:t> were held on that day and </a:t>
            </a:r>
            <a:r>
              <a:rPr lang="en-US" sz="1800" u="sng" dirty="0" smtClean="0">
                <a:solidFill>
                  <a:srgbClr val="339933"/>
                </a:solidFill>
                <a:ea typeface="+mn-ea"/>
              </a:rPr>
              <a:t>83 staff and workers</a:t>
            </a:r>
            <a:r>
              <a:rPr lang="en-US" sz="1800" dirty="0" smtClean="0">
                <a:solidFill>
                  <a:prstClr val="black"/>
                </a:solidFill>
                <a:ea typeface="+mn-ea"/>
              </a:rPr>
              <a:t> joined the activity.</a:t>
            </a:r>
          </a:p>
          <a:p>
            <a:pPr eaLnBrk="1" fontAlgn="base" hangingPunct="1">
              <a:spcBef>
                <a:spcPct val="50000"/>
              </a:spcBef>
              <a:defRPr/>
            </a:pPr>
            <a:endParaRPr lang="en-US" sz="1800" dirty="0" smtClean="0">
              <a:solidFill>
                <a:prstClr val="black"/>
              </a:solidFill>
              <a:ea typeface="+mn-ea"/>
            </a:endParaRPr>
          </a:p>
          <a:p>
            <a:pPr eaLnBrk="1" fontAlgn="base" hangingPunct="1">
              <a:spcBef>
                <a:spcPct val="50000"/>
              </a:spcBef>
              <a:defRPr/>
            </a:pPr>
            <a:r>
              <a:rPr lang="en-US" sz="1800" dirty="0" smtClean="0">
                <a:solidFill>
                  <a:prstClr val="black"/>
                </a:solidFill>
                <a:ea typeface="+mn-ea"/>
              </a:rPr>
              <a:t>	</a:t>
            </a:r>
          </a:p>
          <a:p>
            <a:pPr eaLnBrk="1" fontAlgn="base" hangingPunct="1">
              <a:spcBef>
                <a:spcPct val="50000"/>
              </a:spcBef>
              <a:defRPr/>
            </a:pPr>
            <a:endParaRPr lang="en-US" sz="1800" dirty="0" smtClean="0">
              <a:solidFill>
                <a:prstClr val="black"/>
              </a:solidFill>
              <a:ea typeface="+mn-ea"/>
            </a:endParaRPr>
          </a:p>
        </p:txBody>
      </p:sp>
      <p:sp>
        <p:nvSpPr>
          <p:cNvPr id="40965"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sp>
        <p:nvSpPr>
          <p:cNvPr id="261126" name="Text Box 6"/>
          <p:cNvSpPr txBox="1">
            <a:spLocks noChangeArrowheads="1"/>
          </p:cNvSpPr>
          <p:nvPr/>
        </p:nvSpPr>
        <p:spPr bwMode="auto">
          <a:xfrm>
            <a:off x="457200" y="8382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2000" dirty="0" smtClean="0">
                <a:solidFill>
                  <a:srgbClr val="0000FF"/>
                </a:solidFill>
                <a:ea typeface="+mn-ea"/>
              </a:rPr>
              <a:t>Health@work.hk Pilot Project </a:t>
            </a:r>
          </a:p>
        </p:txBody>
      </p:sp>
      <p:pic>
        <p:nvPicPr>
          <p:cNvPr id="40967"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40968" name="TextBox 7"/>
          <p:cNvSpPr txBox="1">
            <a:spLocks noChangeArrowheads="1"/>
          </p:cNvSpPr>
          <p:nvPr/>
        </p:nvSpPr>
        <p:spPr bwMode="auto">
          <a:xfrm>
            <a:off x="5422900" y="15875"/>
            <a:ext cx="16383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July 2011</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72387"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41988" name="Picture 5" descr="C:\Documents and Settings\stephentao\Desktop\Stretching Exercise 110712\IMG_4978.JPG"/>
          <p:cNvPicPr>
            <a:picLocks noChangeAspect="1" noChangeArrowheads="1"/>
          </p:cNvPicPr>
          <p:nvPr/>
        </p:nvPicPr>
        <p:blipFill>
          <a:blip r:embed="rId2" cstate="print"/>
          <a:srcRect/>
          <a:stretch>
            <a:fillRect/>
          </a:stretch>
        </p:blipFill>
        <p:spPr bwMode="auto">
          <a:xfrm>
            <a:off x="76200" y="914400"/>
            <a:ext cx="8839200" cy="4972050"/>
          </a:xfrm>
          <a:prstGeom prst="rect">
            <a:avLst/>
          </a:prstGeom>
          <a:noFill/>
          <a:ln w="9525">
            <a:noFill/>
            <a:miter lim="800000"/>
            <a:headEnd/>
            <a:tailEnd/>
          </a:ln>
        </p:spPr>
      </p:pic>
      <p:pic>
        <p:nvPicPr>
          <p:cNvPr id="41989" name="Picture 6" descr="C:\Documents and Settings\stephentao\Desktop\Picture 1\Picture 008.jpg"/>
          <p:cNvPicPr>
            <a:picLocks noChangeAspect="1" noChangeArrowheads="1"/>
          </p:cNvPicPr>
          <p:nvPr/>
        </p:nvPicPr>
        <p:blipFill>
          <a:blip r:embed="rId3" cstate="print"/>
          <a:srcRect/>
          <a:stretch>
            <a:fillRect/>
          </a:stretch>
        </p:blipFill>
        <p:spPr bwMode="auto">
          <a:xfrm>
            <a:off x="7073900" y="0"/>
            <a:ext cx="2057400" cy="1543050"/>
          </a:xfrm>
          <a:prstGeom prst="rect">
            <a:avLst/>
          </a:prstGeom>
          <a:noFill/>
          <a:ln w="9525">
            <a:solidFill>
              <a:schemeClr val="hlink"/>
            </a:solidFill>
            <a:miter lim="800000"/>
            <a:headEnd/>
            <a:tailEnd/>
          </a:ln>
        </p:spPr>
      </p:pic>
      <p:sp>
        <p:nvSpPr>
          <p:cNvPr id="41990" name="TextBox 5"/>
          <p:cNvSpPr txBox="1">
            <a:spLocks noChangeArrowheads="1"/>
          </p:cNvSpPr>
          <p:nvPr/>
        </p:nvSpPr>
        <p:spPr bwMode="auto">
          <a:xfrm>
            <a:off x="5384800" y="-6350"/>
            <a:ext cx="16637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July 2011</a:t>
            </a:r>
          </a:p>
        </p:txBody>
      </p:sp>
      <p:sp>
        <p:nvSpPr>
          <p:cNvPr id="7" name="Rectangle 6"/>
          <p:cNvSpPr/>
          <p:nvPr/>
        </p:nvSpPr>
        <p:spPr>
          <a:xfrm>
            <a:off x="1616549" y="325659"/>
            <a:ext cx="2804037" cy="461665"/>
          </a:xfrm>
          <a:prstGeom prst="rect">
            <a:avLst/>
          </a:prstGeom>
        </p:spPr>
        <p:txBody>
          <a:bodyPr wrap="none">
            <a:spAutoFit/>
          </a:bodyPr>
          <a:lstStyle/>
          <a:p>
            <a:r>
              <a:rPr lang="en-US" altLang="zh-TW" b="1" dirty="0" smtClean="0">
                <a:solidFill>
                  <a:srgbClr val="339933"/>
                </a:solidFill>
              </a:rPr>
              <a:t>Stretching Exercise </a:t>
            </a:r>
            <a:endParaRPr lang="zh-TW" altLang="en-US"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73411"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25604" name="Picture 5" descr="C:\Documents and Settings\stephentao\Desktop\Stretching Exercise 110712\IMG_4983.JPG"/>
          <p:cNvPicPr>
            <a:picLocks noChangeAspect="1" noChangeArrowheads="1"/>
          </p:cNvPicPr>
          <p:nvPr/>
        </p:nvPicPr>
        <p:blipFill>
          <a:blip r:embed="rId2" cstate="print"/>
          <a:srcRect/>
          <a:stretch>
            <a:fillRect/>
          </a:stretch>
        </p:blipFill>
        <p:spPr bwMode="auto">
          <a:xfrm>
            <a:off x="152400" y="914400"/>
            <a:ext cx="8839200" cy="4972050"/>
          </a:xfrm>
          <a:prstGeom prst="rect">
            <a:avLst/>
          </a:prstGeom>
          <a:noFill/>
          <a:ln w="9525">
            <a:noFill/>
            <a:miter lim="800000"/>
            <a:headEnd/>
            <a:tailEnd/>
          </a:ln>
        </p:spPr>
      </p:pic>
      <p:pic>
        <p:nvPicPr>
          <p:cNvPr id="25605" name="Picture 6" descr="C:\Documents and Settings\stephentao\Desktop\Picture 1\Picture 008.jpg"/>
          <p:cNvPicPr>
            <a:picLocks noChangeAspect="1" noChangeArrowheads="1"/>
          </p:cNvPicPr>
          <p:nvPr/>
        </p:nvPicPr>
        <p:blipFill>
          <a:blip r:embed="rId3"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5606" name="TextBox 5"/>
          <p:cNvSpPr txBox="1">
            <a:spLocks noChangeArrowheads="1"/>
          </p:cNvSpPr>
          <p:nvPr/>
        </p:nvSpPr>
        <p:spPr bwMode="auto">
          <a:xfrm>
            <a:off x="5359400" y="-6350"/>
            <a:ext cx="16891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July 2011</a:t>
            </a:r>
          </a:p>
        </p:txBody>
      </p:sp>
      <p:sp>
        <p:nvSpPr>
          <p:cNvPr id="7" name="Rectangle 6"/>
          <p:cNvSpPr/>
          <p:nvPr/>
        </p:nvSpPr>
        <p:spPr>
          <a:xfrm>
            <a:off x="1348695" y="297950"/>
            <a:ext cx="2804037" cy="461665"/>
          </a:xfrm>
          <a:prstGeom prst="rect">
            <a:avLst/>
          </a:prstGeom>
        </p:spPr>
        <p:txBody>
          <a:bodyPr wrap="none">
            <a:spAutoFit/>
          </a:bodyPr>
          <a:lstStyle/>
          <a:p>
            <a:r>
              <a:rPr lang="en-US" altLang="zh-TW" b="1" dirty="0" smtClean="0">
                <a:solidFill>
                  <a:srgbClr val="339933"/>
                </a:solidFill>
              </a:rPr>
              <a:t>Stretching Exercise </a:t>
            </a:r>
            <a:endParaRPr lang="zh-TW" altLang="en-US"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71363"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26628" name="Picture 10" descr="C:\Documents and Settings\stephentao\Desktop\Stretching Exercise 110712\IMG_4964-1.JPG"/>
          <p:cNvPicPr>
            <a:picLocks noChangeAspect="1" noChangeArrowheads="1"/>
          </p:cNvPicPr>
          <p:nvPr/>
        </p:nvPicPr>
        <p:blipFill>
          <a:blip r:embed="rId2" cstate="print"/>
          <a:srcRect/>
          <a:stretch>
            <a:fillRect/>
          </a:stretch>
        </p:blipFill>
        <p:spPr bwMode="auto">
          <a:xfrm>
            <a:off x="76200" y="1236663"/>
            <a:ext cx="8839200" cy="5316537"/>
          </a:xfrm>
          <a:prstGeom prst="rect">
            <a:avLst/>
          </a:prstGeom>
          <a:noFill/>
          <a:ln w="9525">
            <a:noFill/>
            <a:miter lim="800000"/>
            <a:headEnd/>
            <a:tailEnd/>
          </a:ln>
        </p:spPr>
      </p:pic>
      <p:pic>
        <p:nvPicPr>
          <p:cNvPr id="26629" name="Picture 12" descr="C:\Documents and Settings\stephentao\Desktop\Picture 1\Picture 008.jpg"/>
          <p:cNvPicPr>
            <a:picLocks noChangeAspect="1" noChangeArrowheads="1"/>
          </p:cNvPicPr>
          <p:nvPr/>
        </p:nvPicPr>
        <p:blipFill>
          <a:blip r:embed="rId3"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6630" name="TextBox 6"/>
          <p:cNvSpPr txBox="1">
            <a:spLocks noChangeArrowheads="1"/>
          </p:cNvSpPr>
          <p:nvPr/>
        </p:nvSpPr>
        <p:spPr bwMode="auto">
          <a:xfrm>
            <a:off x="5435600" y="9525"/>
            <a:ext cx="16256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July 2011</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61123"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61124" name="Text Box 4"/>
          <p:cNvSpPr txBox="1">
            <a:spLocks noChangeArrowheads="1"/>
          </p:cNvSpPr>
          <p:nvPr/>
        </p:nvSpPr>
        <p:spPr bwMode="auto">
          <a:xfrm>
            <a:off x="457200" y="1971675"/>
            <a:ext cx="8153400" cy="216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1800" u="sng" dirty="0" smtClean="0">
                <a:solidFill>
                  <a:prstClr val="black"/>
                </a:solidFill>
                <a:ea typeface="+mn-ea"/>
              </a:rPr>
              <a:t>Update</a:t>
            </a:r>
          </a:p>
          <a:p>
            <a:pPr eaLnBrk="1" fontAlgn="base" hangingPunct="1">
              <a:spcBef>
                <a:spcPct val="50000"/>
              </a:spcBef>
              <a:buFontTx/>
              <a:buChar char="•"/>
              <a:defRPr/>
            </a:pPr>
            <a:r>
              <a:rPr lang="en-US" sz="1800" dirty="0" smtClean="0">
                <a:solidFill>
                  <a:prstClr val="black"/>
                </a:solidFill>
                <a:ea typeface="+mn-ea"/>
              </a:rPr>
              <a:t>The </a:t>
            </a:r>
            <a:r>
              <a:rPr lang="en-US" sz="1800" u="sng" dirty="0" smtClean="0">
                <a:solidFill>
                  <a:srgbClr val="FF0000"/>
                </a:solidFill>
                <a:ea typeface="+mn-ea"/>
              </a:rPr>
              <a:t>5</a:t>
            </a:r>
            <a:r>
              <a:rPr lang="en-US" sz="1800" u="sng" baseline="30000" dirty="0" smtClean="0">
                <a:solidFill>
                  <a:srgbClr val="FF0000"/>
                </a:solidFill>
                <a:ea typeface="+mn-ea"/>
              </a:rPr>
              <a:t>th</a:t>
            </a:r>
            <a:r>
              <a:rPr lang="en-US" sz="1800" u="sng" dirty="0" smtClean="0">
                <a:solidFill>
                  <a:srgbClr val="FF0000"/>
                </a:solidFill>
                <a:ea typeface="+mn-ea"/>
              </a:rPr>
              <a:t> activity</a:t>
            </a:r>
            <a:r>
              <a:rPr lang="en-US" sz="1800" dirty="0" smtClean="0">
                <a:solidFill>
                  <a:srgbClr val="FF0000"/>
                </a:solidFill>
                <a:ea typeface="+mn-ea"/>
              </a:rPr>
              <a:t> </a:t>
            </a:r>
            <a:r>
              <a:rPr lang="en-US" sz="1800" dirty="0" smtClean="0">
                <a:solidFill>
                  <a:prstClr val="black"/>
                </a:solidFill>
                <a:ea typeface="+mn-ea"/>
              </a:rPr>
              <a:t>was </a:t>
            </a:r>
            <a:r>
              <a:rPr lang="en-US" sz="1800" u="sng" dirty="0" smtClean="0">
                <a:solidFill>
                  <a:srgbClr val="339933"/>
                </a:solidFill>
                <a:ea typeface="+mn-ea"/>
              </a:rPr>
              <a:t>“</a:t>
            </a:r>
            <a:r>
              <a:rPr lang="en-US" sz="1800" u="sng" dirty="0" err="1" smtClean="0">
                <a:solidFill>
                  <a:srgbClr val="339933"/>
                </a:solidFill>
                <a:ea typeface="+mn-ea"/>
              </a:rPr>
              <a:t>EatSmart</a:t>
            </a:r>
            <a:r>
              <a:rPr lang="en-US" sz="1800" u="sng" dirty="0" smtClean="0">
                <a:solidFill>
                  <a:srgbClr val="339933"/>
                </a:solidFill>
                <a:ea typeface="+mn-ea"/>
              </a:rPr>
              <a:t> Tips for a Healthy Heart” </a:t>
            </a:r>
            <a:r>
              <a:rPr lang="en-US" sz="1800" dirty="0" smtClean="0">
                <a:solidFill>
                  <a:prstClr val="black"/>
                </a:solidFill>
                <a:ea typeface="+mn-ea"/>
              </a:rPr>
              <a:t>of the Healthy Eating Series. </a:t>
            </a:r>
          </a:p>
          <a:p>
            <a:pPr eaLnBrk="1" fontAlgn="base" hangingPunct="1">
              <a:spcBef>
                <a:spcPct val="50000"/>
              </a:spcBef>
              <a:buFontTx/>
              <a:buChar char="•"/>
              <a:defRPr/>
            </a:pPr>
            <a:r>
              <a:rPr lang="en-US" sz="1800" dirty="0" smtClean="0">
                <a:solidFill>
                  <a:srgbClr val="339933"/>
                </a:solidFill>
                <a:ea typeface="+mn-ea"/>
              </a:rPr>
              <a:t>3 sessions of seminar</a:t>
            </a:r>
            <a:r>
              <a:rPr lang="en-US" sz="1800" dirty="0" smtClean="0">
                <a:solidFill>
                  <a:prstClr val="black"/>
                </a:solidFill>
                <a:ea typeface="+mn-ea"/>
              </a:rPr>
              <a:t> were held at the GTP Gammon Academy Training Room</a:t>
            </a:r>
            <a:r>
              <a:rPr lang="en-US" sz="1800" dirty="0" smtClean="0">
                <a:solidFill>
                  <a:srgbClr val="339933"/>
                </a:solidFill>
                <a:ea typeface="+mn-ea"/>
              </a:rPr>
              <a:t> </a:t>
            </a:r>
            <a:r>
              <a:rPr lang="en-US" sz="1800" dirty="0" smtClean="0">
                <a:solidFill>
                  <a:prstClr val="black"/>
                </a:solidFill>
                <a:ea typeface="+mn-ea"/>
              </a:rPr>
              <a:t>on </a:t>
            </a:r>
            <a:r>
              <a:rPr lang="en-US" sz="1800" u="sng" dirty="0" smtClean="0">
                <a:solidFill>
                  <a:srgbClr val="339933"/>
                </a:solidFill>
                <a:ea typeface="+mn-ea"/>
              </a:rPr>
              <a:t>9 August 2011</a:t>
            </a:r>
            <a:r>
              <a:rPr lang="en-US" sz="1800" dirty="0" smtClean="0">
                <a:solidFill>
                  <a:srgbClr val="339933"/>
                </a:solidFill>
                <a:ea typeface="+mn-ea"/>
              </a:rPr>
              <a:t>.</a:t>
            </a:r>
          </a:p>
          <a:p>
            <a:pPr eaLnBrk="1" fontAlgn="base" hangingPunct="1">
              <a:spcBef>
                <a:spcPct val="50000"/>
              </a:spcBef>
              <a:buFontTx/>
              <a:buChar char="•"/>
              <a:defRPr/>
            </a:pPr>
            <a:r>
              <a:rPr lang="en-US" sz="1800" u="sng" dirty="0" smtClean="0">
                <a:solidFill>
                  <a:srgbClr val="339933"/>
                </a:solidFill>
                <a:ea typeface="+mn-ea"/>
              </a:rPr>
              <a:t>104 staff and workers</a:t>
            </a:r>
            <a:r>
              <a:rPr lang="en-US" sz="1800" dirty="0" smtClean="0">
                <a:solidFill>
                  <a:prstClr val="black"/>
                </a:solidFill>
                <a:ea typeface="+mn-ea"/>
              </a:rPr>
              <a:t> attended the seminars.</a:t>
            </a:r>
          </a:p>
        </p:txBody>
      </p:sp>
      <p:sp>
        <p:nvSpPr>
          <p:cNvPr id="27653"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sp>
        <p:nvSpPr>
          <p:cNvPr id="261126" name="Text Box 6"/>
          <p:cNvSpPr txBox="1">
            <a:spLocks noChangeArrowheads="1"/>
          </p:cNvSpPr>
          <p:nvPr/>
        </p:nvSpPr>
        <p:spPr bwMode="auto">
          <a:xfrm>
            <a:off x="457200" y="10668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2000" dirty="0" smtClean="0">
                <a:solidFill>
                  <a:srgbClr val="0000FF"/>
                </a:solidFill>
                <a:ea typeface="+mn-ea"/>
              </a:rPr>
              <a:t>Health@work.hk Pilot Project </a:t>
            </a:r>
          </a:p>
        </p:txBody>
      </p:sp>
      <p:pic>
        <p:nvPicPr>
          <p:cNvPr id="27655"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7657" name="TextBox 8"/>
          <p:cNvSpPr txBox="1">
            <a:spLocks noChangeArrowheads="1"/>
          </p:cNvSpPr>
          <p:nvPr/>
        </p:nvSpPr>
        <p:spPr bwMode="auto">
          <a:xfrm>
            <a:off x="5105400" y="571500"/>
            <a:ext cx="19431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24 August 2011</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72387"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28676" name="Picture 7" descr="C:\Documents and Settings\stephentao\Desktop\Stephen Tao CSD 20110314\Picture\20110809 EastSmart tips for heart health\SL270028.JPG"/>
          <p:cNvPicPr>
            <a:picLocks noChangeAspect="1" noChangeArrowheads="1"/>
          </p:cNvPicPr>
          <p:nvPr/>
        </p:nvPicPr>
        <p:blipFill>
          <a:blip r:embed="rId2" cstate="print"/>
          <a:srcRect/>
          <a:stretch>
            <a:fillRect/>
          </a:stretch>
        </p:blipFill>
        <p:spPr bwMode="auto">
          <a:xfrm>
            <a:off x="152400" y="152400"/>
            <a:ext cx="8839200" cy="6629400"/>
          </a:xfrm>
          <a:prstGeom prst="rect">
            <a:avLst/>
          </a:prstGeom>
          <a:noFill/>
          <a:ln w="9525">
            <a:solidFill>
              <a:schemeClr val="hlink"/>
            </a:solidFill>
            <a:miter lim="800000"/>
            <a:headEnd/>
            <a:tailEnd/>
          </a:ln>
        </p:spPr>
      </p:pic>
      <p:pic>
        <p:nvPicPr>
          <p:cNvPr id="28677" name="Picture 6" descr="C:\Documents and Settings\stephentao\Desktop\Picture 1\Picture 008.jpg"/>
          <p:cNvPicPr>
            <a:picLocks noChangeAspect="1" noChangeArrowheads="1"/>
          </p:cNvPicPr>
          <p:nvPr/>
        </p:nvPicPr>
        <p:blipFill>
          <a:blip r:embed="rId3"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8679" name="TextBox 7"/>
          <p:cNvSpPr txBox="1">
            <a:spLocks noChangeArrowheads="1"/>
          </p:cNvSpPr>
          <p:nvPr/>
        </p:nvSpPr>
        <p:spPr bwMode="auto">
          <a:xfrm>
            <a:off x="5118100" y="561975"/>
            <a:ext cx="19304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24 August 2011</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154627"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154629" name="Text Box 5"/>
          <p:cNvSpPr txBox="1">
            <a:spLocks noChangeArrowheads="1"/>
          </p:cNvSpPr>
          <p:nvPr/>
        </p:nvSpPr>
        <p:spPr bwMode="auto">
          <a:xfrm>
            <a:off x="457200" y="1303338"/>
            <a:ext cx="8153400" cy="3554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1800" u="sng" dirty="0" smtClean="0">
                <a:solidFill>
                  <a:prstClr val="black"/>
                </a:solidFill>
                <a:ea typeface="+mn-ea"/>
              </a:rPr>
              <a:t>Update</a:t>
            </a:r>
          </a:p>
          <a:p>
            <a:pPr eaLnBrk="1" fontAlgn="base" hangingPunct="1">
              <a:spcBef>
                <a:spcPct val="50000"/>
              </a:spcBef>
              <a:buFontTx/>
              <a:buChar char="•"/>
              <a:defRPr/>
            </a:pPr>
            <a:r>
              <a:rPr lang="en-US" sz="1800" dirty="0" smtClean="0">
                <a:solidFill>
                  <a:prstClr val="black"/>
                </a:solidFill>
                <a:ea typeface="+mn-ea"/>
              </a:rPr>
              <a:t>The </a:t>
            </a:r>
            <a:r>
              <a:rPr lang="en-US" sz="1800" u="sng" dirty="0" smtClean="0">
                <a:solidFill>
                  <a:srgbClr val="FF0000"/>
                </a:solidFill>
                <a:ea typeface="+mn-ea"/>
              </a:rPr>
              <a:t>1</a:t>
            </a:r>
            <a:r>
              <a:rPr lang="en-US" sz="1800" u="sng" baseline="30000" dirty="0" smtClean="0">
                <a:solidFill>
                  <a:srgbClr val="FF0000"/>
                </a:solidFill>
                <a:ea typeface="+mn-ea"/>
              </a:rPr>
              <a:t>st</a:t>
            </a:r>
            <a:r>
              <a:rPr lang="en-US" sz="1800" u="sng" dirty="0" smtClean="0">
                <a:solidFill>
                  <a:srgbClr val="FF0000"/>
                </a:solidFill>
                <a:ea typeface="+mn-ea"/>
              </a:rPr>
              <a:t> activity </a:t>
            </a:r>
            <a:r>
              <a:rPr lang="en-US" sz="1800" dirty="0" smtClean="0">
                <a:solidFill>
                  <a:prstClr val="black"/>
                </a:solidFill>
                <a:ea typeface="+mn-ea"/>
              </a:rPr>
              <a:t>was “Health Day”.</a:t>
            </a:r>
          </a:p>
          <a:p>
            <a:pPr eaLnBrk="1" fontAlgn="base" hangingPunct="1">
              <a:spcBef>
                <a:spcPct val="50000"/>
              </a:spcBef>
              <a:buFontTx/>
              <a:buChar char="•"/>
              <a:defRPr/>
            </a:pPr>
            <a:r>
              <a:rPr lang="en-US" sz="1800" dirty="0" smtClean="0">
                <a:solidFill>
                  <a:prstClr val="black"/>
                </a:solidFill>
                <a:ea typeface="+mn-ea"/>
              </a:rPr>
              <a:t>It was held on </a:t>
            </a:r>
            <a:r>
              <a:rPr lang="en-US" sz="1800" dirty="0" smtClean="0">
                <a:solidFill>
                  <a:srgbClr val="339933"/>
                </a:solidFill>
                <a:ea typeface="+mn-ea"/>
              </a:rPr>
              <a:t>19 &amp; 20 January 2011</a:t>
            </a:r>
            <a:r>
              <a:rPr lang="en-US" sz="1800" dirty="0" smtClean="0">
                <a:solidFill>
                  <a:prstClr val="black"/>
                </a:solidFill>
                <a:ea typeface="+mn-ea"/>
              </a:rPr>
              <a:t> respectively.</a:t>
            </a:r>
          </a:p>
          <a:p>
            <a:pPr eaLnBrk="1" fontAlgn="base" hangingPunct="1">
              <a:spcBef>
                <a:spcPct val="50000"/>
              </a:spcBef>
              <a:buFontTx/>
              <a:buChar char="•"/>
              <a:defRPr/>
            </a:pPr>
            <a:r>
              <a:rPr lang="en-US" sz="1800" dirty="0" smtClean="0">
                <a:solidFill>
                  <a:prstClr val="black"/>
                </a:solidFill>
                <a:ea typeface="+mn-ea"/>
              </a:rPr>
              <a:t>A total of </a:t>
            </a:r>
            <a:r>
              <a:rPr lang="en-US" sz="1800" dirty="0" smtClean="0">
                <a:solidFill>
                  <a:srgbClr val="339933"/>
                </a:solidFill>
                <a:ea typeface="+mn-ea"/>
              </a:rPr>
              <a:t>143 employees</a:t>
            </a:r>
            <a:r>
              <a:rPr lang="en-US" sz="1800" dirty="0" smtClean="0">
                <a:solidFill>
                  <a:prstClr val="black"/>
                </a:solidFill>
                <a:ea typeface="+mn-ea"/>
              </a:rPr>
              <a:t> joined the Health Day.</a:t>
            </a:r>
          </a:p>
          <a:p>
            <a:pPr eaLnBrk="1" fontAlgn="base" hangingPunct="1">
              <a:spcBef>
                <a:spcPct val="50000"/>
              </a:spcBef>
              <a:buFontTx/>
              <a:buChar char="•"/>
              <a:defRPr/>
            </a:pPr>
            <a:r>
              <a:rPr lang="en-US" sz="1800" dirty="0" smtClean="0">
                <a:solidFill>
                  <a:prstClr val="black"/>
                </a:solidFill>
                <a:ea typeface="+mn-ea"/>
              </a:rPr>
              <a:t>Central Health Education Unit provided us with a report briefing on </a:t>
            </a:r>
            <a:r>
              <a:rPr lang="en-US" sz="1800" dirty="0" smtClean="0">
                <a:solidFill>
                  <a:srgbClr val="339933"/>
                </a:solidFill>
                <a:ea typeface="+mn-ea"/>
              </a:rPr>
              <a:t>17 March 2011</a:t>
            </a:r>
            <a:r>
              <a:rPr lang="en-US" sz="1800" dirty="0" smtClean="0">
                <a:solidFill>
                  <a:prstClr val="black"/>
                </a:solidFill>
                <a:ea typeface="+mn-ea"/>
              </a:rPr>
              <a:t>.</a:t>
            </a:r>
          </a:p>
          <a:p>
            <a:pPr eaLnBrk="1" fontAlgn="base" hangingPunct="1">
              <a:spcBef>
                <a:spcPct val="50000"/>
              </a:spcBef>
              <a:defRPr/>
            </a:pPr>
            <a:r>
              <a:rPr lang="en-US" sz="1800" dirty="0" smtClean="0">
                <a:solidFill>
                  <a:prstClr val="black"/>
                </a:solidFill>
                <a:ea typeface="+mn-ea"/>
              </a:rPr>
              <a:t>	</a:t>
            </a:r>
          </a:p>
          <a:p>
            <a:pPr eaLnBrk="1" fontAlgn="base" hangingPunct="1">
              <a:spcBef>
                <a:spcPct val="50000"/>
              </a:spcBef>
              <a:buFontTx/>
              <a:buAutoNum type="arabicPeriod"/>
              <a:defRPr/>
            </a:pPr>
            <a:endParaRPr lang="en-US" sz="1800" dirty="0" smtClean="0">
              <a:solidFill>
                <a:prstClr val="black"/>
              </a:solidFill>
              <a:ea typeface="+mn-ea"/>
            </a:endParaRPr>
          </a:p>
          <a:p>
            <a:pPr eaLnBrk="1" fontAlgn="base" hangingPunct="1">
              <a:spcBef>
                <a:spcPct val="50000"/>
              </a:spcBef>
              <a:buFontTx/>
              <a:buAutoNum type="arabicPeriod"/>
              <a:defRPr/>
            </a:pPr>
            <a:endParaRPr lang="en-US" sz="1800" dirty="0" smtClean="0">
              <a:solidFill>
                <a:prstClr val="black"/>
              </a:solidFill>
              <a:ea typeface="+mn-ea"/>
            </a:endParaRPr>
          </a:p>
        </p:txBody>
      </p:sp>
      <p:sp>
        <p:nvSpPr>
          <p:cNvPr id="28677" name="Rectangle 7"/>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   </a:t>
            </a:r>
          </a:p>
        </p:txBody>
      </p:sp>
      <p:pic>
        <p:nvPicPr>
          <p:cNvPr id="28678" name="Picture 8" descr="C:\Documents and Settings\stephentao\Desktop\Picture 1\Picture 030.jpg"/>
          <p:cNvPicPr>
            <a:picLocks noChangeAspect="1" noChangeArrowheads="1"/>
          </p:cNvPicPr>
          <p:nvPr/>
        </p:nvPicPr>
        <p:blipFill>
          <a:blip r:embed="rId2" cstate="print"/>
          <a:srcRect/>
          <a:stretch>
            <a:fillRect/>
          </a:stretch>
        </p:blipFill>
        <p:spPr bwMode="auto">
          <a:xfrm>
            <a:off x="609600" y="3790950"/>
            <a:ext cx="3810000" cy="2857500"/>
          </a:xfrm>
          <a:prstGeom prst="rect">
            <a:avLst/>
          </a:prstGeom>
          <a:noFill/>
          <a:ln w="9525">
            <a:solidFill>
              <a:schemeClr val="hlink"/>
            </a:solidFill>
            <a:miter lim="800000"/>
            <a:headEnd/>
            <a:tailEnd/>
          </a:ln>
        </p:spPr>
      </p:pic>
      <p:pic>
        <p:nvPicPr>
          <p:cNvPr id="28679" name="Picture 10" descr="C:\Documents and Settings\stephentao\Desktop\Picture 1\Picture 025.jpg"/>
          <p:cNvPicPr>
            <a:picLocks noChangeAspect="1" noChangeArrowheads="1"/>
          </p:cNvPicPr>
          <p:nvPr/>
        </p:nvPicPr>
        <p:blipFill>
          <a:blip r:embed="rId3" cstate="print"/>
          <a:srcRect/>
          <a:stretch>
            <a:fillRect/>
          </a:stretch>
        </p:blipFill>
        <p:spPr bwMode="auto">
          <a:xfrm>
            <a:off x="4648200" y="3790950"/>
            <a:ext cx="3810000" cy="2857500"/>
          </a:xfrm>
          <a:prstGeom prst="rect">
            <a:avLst/>
          </a:prstGeom>
          <a:noFill/>
          <a:ln w="9525">
            <a:solidFill>
              <a:schemeClr val="hlink"/>
            </a:solidFill>
            <a:miter lim="800000"/>
            <a:headEnd/>
            <a:tailEnd/>
          </a:ln>
        </p:spPr>
      </p:pic>
      <p:sp>
        <p:nvSpPr>
          <p:cNvPr id="154635" name="Text Box 11"/>
          <p:cNvSpPr txBox="1">
            <a:spLocks noChangeArrowheads="1"/>
          </p:cNvSpPr>
          <p:nvPr/>
        </p:nvSpPr>
        <p:spPr bwMode="auto">
          <a:xfrm>
            <a:off x="457200" y="8382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2000" dirty="0" smtClean="0">
                <a:solidFill>
                  <a:srgbClr val="0000FF"/>
                </a:solidFill>
                <a:ea typeface="+mn-ea"/>
              </a:rPr>
              <a:t>Health@work.hk Pilot Project</a:t>
            </a:r>
          </a:p>
        </p:txBody>
      </p:sp>
      <p:pic>
        <p:nvPicPr>
          <p:cNvPr id="28681" name="Picture 12" descr="C:\Documents and Settings\stephentao\Desktop\Picture 1\Picture 008.jpg"/>
          <p:cNvPicPr>
            <a:picLocks noChangeAspect="1" noChangeArrowheads="1"/>
          </p:cNvPicPr>
          <p:nvPr/>
        </p:nvPicPr>
        <p:blipFill>
          <a:blip r:embed="rId4"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8682" name="TextBox 9"/>
          <p:cNvSpPr txBox="1">
            <a:spLocks noChangeArrowheads="1"/>
          </p:cNvSpPr>
          <p:nvPr/>
        </p:nvSpPr>
        <p:spPr bwMode="auto">
          <a:xfrm>
            <a:off x="4864100" y="12700"/>
            <a:ext cx="2184400" cy="400050"/>
          </a:xfrm>
          <a:prstGeom prst="rect">
            <a:avLst/>
          </a:prstGeom>
          <a:solidFill>
            <a:srgbClr val="00FF00"/>
          </a:solidFill>
          <a:ln w="9525">
            <a:noFill/>
            <a:miter lim="800000"/>
            <a:headEnd/>
            <a:tailEnd/>
          </a:ln>
        </p:spPr>
        <p:txBody>
          <a:bodyPr>
            <a:spAutoFit/>
          </a:bodyPr>
          <a:lstStyle/>
          <a:p>
            <a:r>
              <a:rPr lang="en-US" altLang="zh-TW" sz="2000" dirty="0">
                <a:latin typeface="Arial" charset="0"/>
                <a:cs typeface="Arial" charset="0"/>
              </a:rPr>
              <a:t>21 February 2011</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273411" name="Rectangle 1027"/>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29700" name="Picture 1030" descr="C:\Documents and Settings\stephentao\Desktop\Picture 1\Picture 008.jpg"/>
          <p:cNvPicPr>
            <a:picLocks noChangeAspect="1" noChangeArrowheads="1"/>
          </p:cNvPicPr>
          <p:nvPr/>
        </p:nvPicPr>
        <p:blipFill>
          <a:blip r:embed="rId2"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pic>
        <p:nvPicPr>
          <p:cNvPr id="29701" name="Picture 1031" descr="C:\Documents and Settings\stephentao\Desktop\Stephen Tao CSD 20110314\Picture\20110809 EastSmart tips for heart health\SL270001-1.JPG"/>
          <p:cNvPicPr>
            <a:picLocks noChangeAspect="1" noChangeArrowheads="1"/>
          </p:cNvPicPr>
          <p:nvPr/>
        </p:nvPicPr>
        <p:blipFill>
          <a:blip r:embed="rId3" cstate="print"/>
          <a:srcRect/>
          <a:stretch>
            <a:fillRect/>
          </a:stretch>
        </p:blipFill>
        <p:spPr bwMode="auto">
          <a:xfrm>
            <a:off x="152400" y="152400"/>
            <a:ext cx="6553200" cy="4083050"/>
          </a:xfrm>
          <a:prstGeom prst="rect">
            <a:avLst/>
          </a:prstGeom>
          <a:noFill/>
          <a:ln w="9525">
            <a:solidFill>
              <a:schemeClr val="hlink"/>
            </a:solidFill>
            <a:miter lim="800000"/>
            <a:headEnd/>
            <a:tailEnd/>
          </a:ln>
        </p:spPr>
      </p:pic>
      <p:pic>
        <p:nvPicPr>
          <p:cNvPr id="29702" name="Picture 1032" descr="C:\Documents and Settings\stephentao\Desktop\Stephen Tao CSD 20110314\Picture\20110809 EastSmart tips for heart health\SL270025.JPG"/>
          <p:cNvPicPr>
            <a:picLocks noChangeAspect="1" noChangeArrowheads="1"/>
          </p:cNvPicPr>
          <p:nvPr/>
        </p:nvPicPr>
        <p:blipFill>
          <a:blip r:embed="rId4" cstate="print"/>
          <a:srcRect/>
          <a:stretch>
            <a:fillRect/>
          </a:stretch>
        </p:blipFill>
        <p:spPr bwMode="auto">
          <a:xfrm>
            <a:off x="4064768" y="3029526"/>
            <a:ext cx="4850631" cy="3637973"/>
          </a:xfrm>
          <a:prstGeom prst="rect">
            <a:avLst/>
          </a:prstGeom>
          <a:noFill/>
          <a:ln w="9525">
            <a:solidFill>
              <a:schemeClr val="hlink"/>
            </a:solidFill>
            <a:miter lim="800000"/>
            <a:headEnd/>
            <a:tailEnd/>
          </a:ln>
        </p:spPr>
      </p:pic>
      <p:sp>
        <p:nvSpPr>
          <p:cNvPr id="273417" name="Text Box 1033"/>
          <p:cNvSpPr txBox="1">
            <a:spLocks noChangeArrowheads="1"/>
          </p:cNvSpPr>
          <p:nvPr/>
        </p:nvSpPr>
        <p:spPr bwMode="auto">
          <a:xfrm>
            <a:off x="6934200" y="5943600"/>
            <a:ext cx="1371600" cy="366713"/>
          </a:xfrm>
          <a:prstGeom prst="rect">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fontAlgn="base" hangingPunct="1">
              <a:spcBef>
                <a:spcPct val="50000"/>
              </a:spcBef>
              <a:defRPr/>
            </a:pPr>
            <a:r>
              <a:rPr lang="en-US" sz="1800" b="1">
                <a:solidFill>
                  <a:prstClr val="black"/>
                </a:solidFill>
                <a:latin typeface="Arial" pitchFamily="34" charset="0"/>
                <a:ea typeface="+mn-ea"/>
                <a:cs typeface="Arial" pitchFamily="34" charset="0"/>
              </a:rPr>
              <a:t>認 真 作 答</a:t>
            </a:r>
          </a:p>
        </p:txBody>
      </p:sp>
      <p:sp>
        <p:nvSpPr>
          <p:cNvPr id="273418" name="Text Box 1034"/>
          <p:cNvSpPr txBox="1">
            <a:spLocks noChangeArrowheads="1"/>
          </p:cNvSpPr>
          <p:nvPr/>
        </p:nvSpPr>
        <p:spPr bwMode="auto">
          <a:xfrm>
            <a:off x="2362200" y="1752600"/>
            <a:ext cx="838200" cy="366713"/>
          </a:xfrm>
          <a:prstGeom prst="rect">
            <a:avLst/>
          </a:prstGeom>
          <a:solidFill>
            <a:srgbClr val="00FF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eaLnBrk="1" fontAlgn="base" hangingPunct="1">
              <a:spcBef>
                <a:spcPct val="50000"/>
              </a:spcBef>
              <a:defRPr/>
            </a:pPr>
            <a:r>
              <a:rPr lang="en-US" sz="1800" b="1">
                <a:solidFill>
                  <a:prstClr val="black"/>
                </a:solidFill>
                <a:latin typeface="Arial" pitchFamily="34" charset="0"/>
                <a:ea typeface="+mn-ea"/>
                <a:cs typeface="Arial" pitchFamily="34" charset="0"/>
              </a:rPr>
              <a:t>專 注</a:t>
            </a:r>
          </a:p>
        </p:txBody>
      </p:sp>
      <p:sp>
        <p:nvSpPr>
          <p:cNvPr id="29706" name="TextBox 9"/>
          <p:cNvSpPr txBox="1">
            <a:spLocks noChangeArrowheads="1"/>
          </p:cNvSpPr>
          <p:nvPr/>
        </p:nvSpPr>
        <p:spPr bwMode="auto">
          <a:xfrm>
            <a:off x="7124700" y="1574800"/>
            <a:ext cx="2009775"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24 August 2011</a:t>
            </a:r>
          </a:p>
        </p:txBody>
      </p:sp>
      <p:sp>
        <p:nvSpPr>
          <p:cNvPr id="10" name="Rectangle 9"/>
          <p:cNvSpPr/>
          <p:nvPr/>
        </p:nvSpPr>
        <p:spPr>
          <a:xfrm>
            <a:off x="0" y="4482021"/>
            <a:ext cx="4099575" cy="830997"/>
          </a:xfrm>
          <a:prstGeom prst="rect">
            <a:avLst/>
          </a:prstGeom>
        </p:spPr>
        <p:txBody>
          <a:bodyPr wrap="square">
            <a:spAutoFit/>
          </a:bodyPr>
          <a:lstStyle/>
          <a:p>
            <a:r>
              <a:rPr lang="en-US" altLang="zh-TW" b="1" dirty="0" err="1" smtClean="0">
                <a:solidFill>
                  <a:srgbClr val="339933"/>
                </a:solidFill>
              </a:rPr>
              <a:t>EatSmart</a:t>
            </a:r>
            <a:r>
              <a:rPr lang="en-US" altLang="zh-TW" b="1" dirty="0" smtClean="0">
                <a:solidFill>
                  <a:srgbClr val="339933"/>
                </a:solidFill>
              </a:rPr>
              <a:t> Tips for a Healthy Heart</a:t>
            </a:r>
            <a:endParaRPr lang="zh-TW" alt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endParaRPr lang="en-US" sz="1800" b="0" smtClean="0">
              <a:solidFill>
                <a:prstClr val="black"/>
              </a:solidFill>
              <a:ea typeface="+mn-ea"/>
            </a:endParaRPr>
          </a:p>
        </p:txBody>
      </p:sp>
      <p:sp>
        <p:nvSpPr>
          <p:cNvPr id="2051"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052" name="Text Box 4"/>
          <p:cNvSpPr txBox="1">
            <a:spLocks noChangeArrowheads="1"/>
          </p:cNvSpPr>
          <p:nvPr/>
        </p:nvSpPr>
        <p:spPr bwMode="auto">
          <a:xfrm>
            <a:off x="457200" y="1971675"/>
            <a:ext cx="8153400" cy="2170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r>
              <a:rPr lang="en-US" sz="1800" b="0" u="sng" dirty="0" smtClean="0">
                <a:solidFill>
                  <a:prstClr val="black"/>
                </a:solidFill>
                <a:ea typeface="+mn-ea"/>
              </a:rPr>
              <a:t>Update</a:t>
            </a:r>
          </a:p>
          <a:p>
            <a:pPr eaLnBrk="1" fontAlgn="base" hangingPunct="1">
              <a:spcBef>
                <a:spcPct val="50000"/>
              </a:spcBef>
              <a:buFontTx/>
              <a:buChar char="•"/>
              <a:defRPr/>
            </a:pPr>
            <a:r>
              <a:rPr lang="en-US" sz="1800" b="0" dirty="0" smtClean="0">
                <a:solidFill>
                  <a:prstClr val="black"/>
                </a:solidFill>
                <a:ea typeface="+mn-ea"/>
              </a:rPr>
              <a:t>The </a:t>
            </a:r>
            <a:r>
              <a:rPr lang="en-US" sz="1800" b="0" u="sng" dirty="0" smtClean="0">
                <a:solidFill>
                  <a:srgbClr val="FF0000"/>
                </a:solidFill>
                <a:ea typeface="+mn-ea"/>
              </a:rPr>
              <a:t>6</a:t>
            </a:r>
            <a:r>
              <a:rPr lang="en-US" sz="1800" b="0" u="sng" baseline="30000" dirty="0" smtClean="0">
                <a:solidFill>
                  <a:srgbClr val="FF0000"/>
                </a:solidFill>
                <a:ea typeface="+mn-ea"/>
              </a:rPr>
              <a:t>th</a:t>
            </a:r>
            <a:r>
              <a:rPr lang="en-US" sz="1800" b="0" u="sng" dirty="0" smtClean="0">
                <a:solidFill>
                  <a:srgbClr val="FF0000"/>
                </a:solidFill>
                <a:ea typeface="+mn-ea"/>
              </a:rPr>
              <a:t> activity</a:t>
            </a:r>
            <a:r>
              <a:rPr lang="en-US" sz="1800" b="0" dirty="0" smtClean="0">
                <a:solidFill>
                  <a:srgbClr val="FF0000"/>
                </a:solidFill>
                <a:ea typeface="+mn-ea"/>
              </a:rPr>
              <a:t> </a:t>
            </a:r>
            <a:r>
              <a:rPr lang="en-US" sz="1800" b="0" dirty="0" smtClean="0">
                <a:solidFill>
                  <a:prstClr val="black"/>
                </a:solidFill>
                <a:ea typeface="+mn-ea"/>
              </a:rPr>
              <a:t>was </a:t>
            </a:r>
            <a:r>
              <a:rPr lang="en-US" sz="1800" b="0" u="sng" dirty="0" smtClean="0">
                <a:solidFill>
                  <a:srgbClr val="339933"/>
                </a:solidFill>
                <a:ea typeface="+mn-ea"/>
              </a:rPr>
              <a:t>“Elastic Band Stretching Exercise” </a:t>
            </a:r>
            <a:r>
              <a:rPr lang="en-US" sz="1800" b="0" dirty="0" smtClean="0">
                <a:solidFill>
                  <a:prstClr val="black"/>
                </a:solidFill>
                <a:ea typeface="+mn-ea"/>
              </a:rPr>
              <a:t>of the Physical Activity Series. </a:t>
            </a:r>
          </a:p>
          <a:p>
            <a:pPr eaLnBrk="1" fontAlgn="base" hangingPunct="1">
              <a:spcBef>
                <a:spcPct val="50000"/>
              </a:spcBef>
              <a:buFontTx/>
              <a:buChar char="•"/>
              <a:defRPr/>
            </a:pPr>
            <a:r>
              <a:rPr lang="en-US" sz="1800" b="0" dirty="0" smtClean="0">
                <a:solidFill>
                  <a:srgbClr val="339933"/>
                </a:solidFill>
                <a:ea typeface="+mn-ea"/>
              </a:rPr>
              <a:t>3 sessions of exercise</a:t>
            </a:r>
            <a:r>
              <a:rPr lang="en-US" sz="1800" b="0" dirty="0" smtClean="0">
                <a:solidFill>
                  <a:prstClr val="black"/>
                </a:solidFill>
                <a:ea typeface="+mn-ea"/>
              </a:rPr>
              <a:t> were held at the GTP Gammon Academy Training Room</a:t>
            </a:r>
            <a:r>
              <a:rPr lang="en-US" sz="1800" b="0" dirty="0" smtClean="0">
                <a:solidFill>
                  <a:srgbClr val="339933"/>
                </a:solidFill>
                <a:ea typeface="+mn-ea"/>
              </a:rPr>
              <a:t> </a:t>
            </a:r>
            <a:r>
              <a:rPr lang="en-US" sz="1800" b="0" dirty="0" smtClean="0">
                <a:solidFill>
                  <a:prstClr val="black"/>
                </a:solidFill>
                <a:ea typeface="+mn-ea"/>
              </a:rPr>
              <a:t>on </a:t>
            </a:r>
            <a:r>
              <a:rPr lang="en-US" sz="1800" b="0" u="sng" dirty="0" smtClean="0">
                <a:solidFill>
                  <a:srgbClr val="339933"/>
                </a:solidFill>
                <a:ea typeface="+mn-ea"/>
              </a:rPr>
              <a:t>6 September 2011</a:t>
            </a:r>
            <a:r>
              <a:rPr lang="en-US" sz="1800" b="0" dirty="0" smtClean="0">
                <a:solidFill>
                  <a:srgbClr val="339933"/>
                </a:solidFill>
                <a:ea typeface="+mn-ea"/>
              </a:rPr>
              <a:t>.</a:t>
            </a:r>
          </a:p>
          <a:p>
            <a:pPr eaLnBrk="1" fontAlgn="base" hangingPunct="1">
              <a:spcBef>
                <a:spcPct val="50000"/>
              </a:spcBef>
              <a:buFontTx/>
              <a:buChar char="•"/>
              <a:defRPr/>
            </a:pPr>
            <a:r>
              <a:rPr lang="en-US" sz="1800" b="0" u="sng" dirty="0" smtClean="0">
                <a:solidFill>
                  <a:srgbClr val="339933"/>
                </a:solidFill>
                <a:ea typeface="+mn-ea"/>
              </a:rPr>
              <a:t>74 staff and workers</a:t>
            </a:r>
            <a:r>
              <a:rPr lang="en-US" sz="1800" b="0" dirty="0" smtClean="0">
                <a:solidFill>
                  <a:prstClr val="black"/>
                </a:solidFill>
                <a:ea typeface="+mn-ea"/>
              </a:rPr>
              <a:t> attended the exercise.</a:t>
            </a:r>
          </a:p>
        </p:txBody>
      </p:sp>
      <p:sp>
        <p:nvSpPr>
          <p:cNvPr id="30725"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sp>
        <p:nvSpPr>
          <p:cNvPr id="2054" name="Text Box 6"/>
          <p:cNvSpPr txBox="1">
            <a:spLocks noChangeArrowheads="1"/>
          </p:cNvSpPr>
          <p:nvPr/>
        </p:nvSpPr>
        <p:spPr bwMode="auto">
          <a:xfrm>
            <a:off x="457200" y="10668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r>
              <a:rPr lang="en-US" sz="2000" b="0" dirty="0" smtClean="0">
                <a:solidFill>
                  <a:srgbClr val="0000FF"/>
                </a:solidFill>
                <a:ea typeface="+mn-ea"/>
              </a:rPr>
              <a:t>Health@work.hk Pilot Project </a:t>
            </a:r>
          </a:p>
        </p:txBody>
      </p:sp>
      <p:pic>
        <p:nvPicPr>
          <p:cNvPr id="30727"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085013" y="-26988"/>
            <a:ext cx="2057400" cy="1543051"/>
          </a:xfrm>
          <a:prstGeom prst="rect">
            <a:avLst/>
          </a:prstGeom>
          <a:noFill/>
          <a:ln w="9525">
            <a:solidFill>
              <a:schemeClr val="hlink"/>
            </a:solidFill>
            <a:miter lim="800000"/>
            <a:headEnd/>
            <a:tailEnd/>
          </a:ln>
        </p:spPr>
      </p:pic>
      <p:sp>
        <p:nvSpPr>
          <p:cNvPr id="30729" name="TextBox 8"/>
          <p:cNvSpPr txBox="1">
            <a:spLocks noChangeArrowheads="1"/>
          </p:cNvSpPr>
          <p:nvPr/>
        </p:nvSpPr>
        <p:spPr bwMode="auto">
          <a:xfrm>
            <a:off x="4648200" y="530225"/>
            <a:ext cx="2413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September 2011</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endParaRPr lang="en-US" sz="1800" b="0" smtClean="0">
              <a:solidFill>
                <a:prstClr val="black"/>
              </a:solidFill>
              <a:ea typeface="+mn-ea"/>
            </a:endParaRPr>
          </a:p>
        </p:txBody>
      </p:sp>
      <p:pic>
        <p:nvPicPr>
          <p:cNvPr id="31747" name="Picture 1"/>
          <p:cNvPicPr>
            <a:picLocks noChangeAspect="1"/>
          </p:cNvPicPr>
          <p:nvPr/>
        </p:nvPicPr>
        <p:blipFill>
          <a:blip r:embed="rId2" cstate="print"/>
          <a:srcRect/>
          <a:stretch>
            <a:fillRect/>
          </a:stretch>
        </p:blipFill>
        <p:spPr bwMode="auto">
          <a:xfrm>
            <a:off x="397163" y="747424"/>
            <a:ext cx="7998691" cy="5999018"/>
          </a:xfrm>
          <a:prstGeom prst="rect">
            <a:avLst/>
          </a:prstGeom>
          <a:noFill/>
          <a:ln w="9525">
            <a:noFill/>
            <a:miter lim="800000"/>
            <a:headEnd/>
            <a:tailEnd/>
          </a:ln>
        </p:spPr>
      </p:pic>
      <p:pic>
        <p:nvPicPr>
          <p:cNvPr id="31748" name="Picture 6" descr="C:\Documents and Settings\stephentao\Desktop\Picture 1\Picture 008.jpg"/>
          <p:cNvPicPr>
            <a:picLocks noChangeAspect="1" noChangeArrowheads="1"/>
          </p:cNvPicPr>
          <p:nvPr/>
        </p:nvPicPr>
        <p:blipFill>
          <a:blip r:embed="rId3" cstate="print"/>
          <a:srcRect/>
          <a:stretch>
            <a:fillRect/>
          </a:stretch>
        </p:blipFill>
        <p:spPr bwMode="auto">
          <a:xfrm>
            <a:off x="7123113" y="-26988"/>
            <a:ext cx="2057400" cy="1543051"/>
          </a:xfrm>
          <a:prstGeom prst="rect">
            <a:avLst/>
          </a:prstGeom>
          <a:noFill/>
          <a:ln w="9525">
            <a:solidFill>
              <a:schemeClr val="hlink"/>
            </a:solidFill>
            <a:miter lim="800000"/>
            <a:headEnd/>
            <a:tailEnd/>
          </a:ln>
        </p:spPr>
      </p:pic>
      <p:sp>
        <p:nvSpPr>
          <p:cNvPr id="31750" name="TextBox 7"/>
          <p:cNvSpPr txBox="1">
            <a:spLocks noChangeArrowheads="1"/>
          </p:cNvSpPr>
          <p:nvPr/>
        </p:nvSpPr>
        <p:spPr bwMode="auto">
          <a:xfrm>
            <a:off x="4606637" y="502805"/>
            <a:ext cx="2413000" cy="400050"/>
          </a:xfrm>
          <a:prstGeom prst="rect">
            <a:avLst/>
          </a:prstGeom>
          <a:solidFill>
            <a:srgbClr val="00FF00"/>
          </a:solidFill>
          <a:ln w="9525">
            <a:noFill/>
            <a:miter lim="800000"/>
            <a:headEnd/>
            <a:tailEnd/>
          </a:ln>
        </p:spPr>
        <p:txBody>
          <a:bodyPr>
            <a:spAutoFit/>
          </a:bodyPr>
          <a:lstStyle/>
          <a:p>
            <a:r>
              <a:rPr lang="en-US" altLang="zh-TW" sz="2000" dirty="0">
                <a:latin typeface="Arial" charset="0"/>
                <a:cs typeface="Arial" charset="0"/>
              </a:rPr>
              <a:t>19 September 2011</a:t>
            </a:r>
          </a:p>
        </p:txBody>
      </p:sp>
      <p:sp>
        <p:nvSpPr>
          <p:cNvPr id="6" name="Rectangle 5"/>
          <p:cNvSpPr/>
          <p:nvPr/>
        </p:nvSpPr>
        <p:spPr>
          <a:xfrm>
            <a:off x="124687" y="168641"/>
            <a:ext cx="4471160" cy="461665"/>
          </a:xfrm>
          <a:prstGeom prst="rect">
            <a:avLst/>
          </a:prstGeom>
        </p:spPr>
        <p:txBody>
          <a:bodyPr wrap="none">
            <a:spAutoFit/>
          </a:bodyPr>
          <a:lstStyle/>
          <a:p>
            <a:r>
              <a:rPr lang="en-US" altLang="zh-TW" b="1" dirty="0" smtClean="0">
                <a:solidFill>
                  <a:srgbClr val="339933"/>
                </a:solidFill>
              </a:rPr>
              <a:t>Elastic Band Stretching Exercise</a:t>
            </a:r>
            <a:endParaRPr lang="zh-TW" altLang="en-US"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r>
              <a:rPr lang="en-US" sz="1800" b="0" smtClean="0">
                <a:solidFill>
                  <a:prstClr val="black"/>
                </a:solidFill>
                <a:ea typeface="+mn-ea"/>
              </a:rPr>
              <a:t>kkkkkkiiiii</a:t>
            </a:r>
          </a:p>
        </p:txBody>
      </p:sp>
      <p:sp>
        <p:nvSpPr>
          <p:cNvPr id="4099" name="Rectangle 1027"/>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pic>
        <p:nvPicPr>
          <p:cNvPr id="32772" name="Picture 2"/>
          <p:cNvPicPr>
            <a:picLocks noChangeAspect="1"/>
          </p:cNvPicPr>
          <p:nvPr/>
        </p:nvPicPr>
        <p:blipFill>
          <a:blip r:embed="rId2" cstate="print"/>
          <a:srcRect/>
          <a:stretch>
            <a:fillRect/>
          </a:stretch>
        </p:blipFill>
        <p:spPr bwMode="auto">
          <a:xfrm>
            <a:off x="5041900" y="1368425"/>
            <a:ext cx="4138613" cy="5516563"/>
          </a:xfrm>
          <a:prstGeom prst="rect">
            <a:avLst/>
          </a:prstGeom>
          <a:noFill/>
          <a:ln w="9525">
            <a:noFill/>
            <a:miter lim="800000"/>
            <a:headEnd/>
            <a:tailEnd/>
          </a:ln>
        </p:spPr>
      </p:pic>
      <p:pic>
        <p:nvPicPr>
          <p:cNvPr id="32773" name="Picture 1030" descr="C:\Documents and Settings\stephentao\Desktop\Picture 1\Picture 008.jpg"/>
          <p:cNvPicPr>
            <a:picLocks noChangeAspect="1" noChangeArrowheads="1"/>
          </p:cNvPicPr>
          <p:nvPr/>
        </p:nvPicPr>
        <p:blipFill>
          <a:blip r:embed="rId3" cstate="print"/>
          <a:srcRect/>
          <a:stretch>
            <a:fillRect/>
          </a:stretch>
        </p:blipFill>
        <p:spPr bwMode="auto">
          <a:xfrm>
            <a:off x="7123113" y="-26988"/>
            <a:ext cx="2057400" cy="1543051"/>
          </a:xfrm>
          <a:prstGeom prst="rect">
            <a:avLst/>
          </a:prstGeom>
          <a:noFill/>
          <a:ln w="9525">
            <a:solidFill>
              <a:schemeClr val="hlink"/>
            </a:solidFill>
            <a:miter lim="800000"/>
            <a:headEnd/>
            <a:tailEnd/>
          </a:ln>
        </p:spPr>
      </p:pic>
      <p:pic>
        <p:nvPicPr>
          <p:cNvPr id="32774" name="Picture 3"/>
          <p:cNvPicPr>
            <a:picLocks noChangeAspect="1"/>
          </p:cNvPicPr>
          <p:nvPr/>
        </p:nvPicPr>
        <p:blipFill>
          <a:blip r:embed="rId4" cstate="print"/>
          <a:srcRect/>
          <a:stretch>
            <a:fillRect/>
          </a:stretch>
        </p:blipFill>
        <p:spPr bwMode="auto">
          <a:xfrm>
            <a:off x="323850" y="93663"/>
            <a:ext cx="3775075" cy="2830512"/>
          </a:xfrm>
          <a:prstGeom prst="rect">
            <a:avLst/>
          </a:prstGeom>
          <a:noFill/>
          <a:ln w="9525">
            <a:noFill/>
            <a:miter lim="800000"/>
            <a:headEnd/>
            <a:tailEnd/>
          </a:ln>
        </p:spPr>
      </p:pic>
      <p:pic>
        <p:nvPicPr>
          <p:cNvPr id="32776" name="Picture 1"/>
          <p:cNvPicPr>
            <a:picLocks noChangeAspect="1"/>
          </p:cNvPicPr>
          <p:nvPr/>
        </p:nvPicPr>
        <p:blipFill>
          <a:blip r:embed="rId5" cstate="print"/>
          <a:srcRect/>
          <a:stretch>
            <a:fillRect/>
          </a:stretch>
        </p:blipFill>
        <p:spPr bwMode="auto">
          <a:xfrm>
            <a:off x="52388" y="2852738"/>
            <a:ext cx="5024437" cy="3967162"/>
          </a:xfrm>
          <a:prstGeom prst="rect">
            <a:avLst/>
          </a:prstGeom>
          <a:noFill/>
          <a:ln w="9525">
            <a:noFill/>
            <a:miter lim="800000"/>
            <a:headEnd/>
            <a:tailEnd/>
          </a:ln>
        </p:spPr>
      </p:pic>
      <p:sp>
        <p:nvSpPr>
          <p:cNvPr id="32777" name="TextBox 9"/>
          <p:cNvSpPr txBox="1">
            <a:spLocks noChangeArrowheads="1"/>
          </p:cNvSpPr>
          <p:nvPr/>
        </p:nvSpPr>
        <p:spPr bwMode="auto">
          <a:xfrm>
            <a:off x="4686300" y="539750"/>
            <a:ext cx="2413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19 September 2011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838200" y="3429000"/>
            <a:ext cx="7239000" cy="366713"/>
          </a:xfrm>
          <a:prstGeom prst="rect">
            <a:avLst/>
          </a:prstGeom>
          <a:noFill/>
          <a:ln w="9525">
            <a:noFill/>
            <a:miter lim="800000"/>
            <a:headEnd/>
            <a:tailEnd/>
          </a:ln>
          <a:effectLst/>
        </p:spPr>
        <p:txBody>
          <a:bodyPr>
            <a:spAutoFit/>
          </a:bodyPr>
          <a:lstStyle/>
          <a:p>
            <a:pPr eaLnBrk="1" hangingPunct="1">
              <a:spcBef>
                <a:spcPct val="50000"/>
              </a:spcBef>
            </a:pPr>
            <a:endParaRPr lang="zh-TW" altLang="zh-TW">
              <a:latin typeface="Arial" charset="0"/>
              <a:cs typeface="Arial" charset="0"/>
            </a:endParaRPr>
          </a:p>
        </p:txBody>
      </p:sp>
      <p:sp>
        <p:nvSpPr>
          <p:cNvPr id="33795" name="Rectangle 3"/>
          <p:cNvSpPr>
            <a:spLocks noChangeArrowheads="1"/>
          </p:cNvSpPr>
          <p:nvPr/>
        </p:nvSpPr>
        <p:spPr bwMode="auto">
          <a:xfrm>
            <a:off x="4143375" y="2890838"/>
            <a:ext cx="9144000" cy="0"/>
          </a:xfrm>
          <a:prstGeom prst="rect">
            <a:avLst/>
          </a:prstGeom>
          <a:noFill/>
          <a:ln w="9525">
            <a:noFill/>
            <a:miter lim="800000"/>
            <a:headEnd/>
            <a:tailEnd/>
          </a:ln>
          <a:effectLst/>
        </p:spPr>
        <p:txBody>
          <a:bodyPr>
            <a:spAutoFit/>
          </a:bodyPr>
          <a:lstStyle/>
          <a:p>
            <a:endParaRPr lang="zh-TW" altLang="zh-TW"/>
          </a:p>
        </p:txBody>
      </p:sp>
      <p:sp>
        <p:nvSpPr>
          <p:cNvPr id="33796"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pic>
        <p:nvPicPr>
          <p:cNvPr id="33797"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123113" y="-26988"/>
            <a:ext cx="2057400" cy="1543051"/>
          </a:xfrm>
          <a:prstGeom prst="rect">
            <a:avLst/>
          </a:prstGeom>
          <a:noFill/>
          <a:ln w="9525">
            <a:solidFill>
              <a:schemeClr val="hlink"/>
            </a:solidFill>
            <a:miter lim="800000"/>
            <a:headEnd/>
            <a:tailEnd/>
          </a:ln>
        </p:spPr>
      </p:pic>
      <p:pic>
        <p:nvPicPr>
          <p:cNvPr id="33799" name="Picture 2"/>
          <p:cNvPicPr>
            <a:picLocks noChangeAspect="1" noChangeArrowheads="1"/>
          </p:cNvPicPr>
          <p:nvPr/>
        </p:nvPicPr>
        <p:blipFill>
          <a:blip r:embed="rId3" cstate="print"/>
          <a:srcRect/>
          <a:stretch>
            <a:fillRect/>
          </a:stretch>
        </p:blipFill>
        <p:spPr bwMode="auto">
          <a:xfrm>
            <a:off x="250825" y="1570038"/>
            <a:ext cx="6800850" cy="5099050"/>
          </a:xfrm>
          <a:prstGeom prst="rect">
            <a:avLst/>
          </a:prstGeom>
          <a:noFill/>
          <a:ln w="9525">
            <a:noFill/>
            <a:miter lim="800000"/>
            <a:headEnd/>
            <a:tailEnd/>
          </a:ln>
          <a:effectLst/>
        </p:spPr>
      </p:pic>
      <p:sp>
        <p:nvSpPr>
          <p:cNvPr id="33800" name="TextBox 2"/>
          <p:cNvSpPr txBox="1">
            <a:spLocks noChangeArrowheads="1"/>
          </p:cNvSpPr>
          <p:nvPr/>
        </p:nvSpPr>
        <p:spPr bwMode="auto">
          <a:xfrm>
            <a:off x="250825" y="1196975"/>
            <a:ext cx="4752975" cy="369888"/>
          </a:xfrm>
          <a:prstGeom prst="rect">
            <a:avLst/>
          </a:prstGeom>
          <a:noFill/>
          <a:ln w="9525">
            <a:noFill/>
            <a:miter lim="800000"/>
            <a:headEnd/>
            <a:tailEnd/>
          </a:ln>
        </p:spPr>
        <p:txBody>
          <a:bodyPr>
            <a:spAutoFit/>
          </a:bodyPr>
          <a:lstStyle/>
          <a:p>
            <a:pPr eaLnBrk="1" hangingPunct="1"/>
            <a:r>
              <a:rPr lang="en-US" altLang="zh-TW" sz="1800" b="1">
                <a:latin typeface="Arial" charset="0"/>
                <a:cs typeface="Arial" charset="0"/>
              </a:rPr>
              <a:t>Project Review Meeting (10 October 2011)</a:t>
            </a:r>
          </a:p>
        </p:txBody>
      </p:sp>
      <p:sp>
        <p:nvSpPr>
          <p:cNvPr id="33801" name="TextBox 11"/>
          <p:cNvSpPr txBox="1">
            <a:spLocks noChangeArrowheads="1"/>
          </p:cNvSpPr>
          <p:nvPr/>
        </p:nvSpPr>
        <p:spPr bwMode="auto">
          <a:xfrm>
            <a:off x="4918075" y="539750"/>
            <a:ext cx="2181225"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18 October 2011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endParaRPr lang="en-US" sz="1800" b="0" smtClean="0">
              <a:solidFill>
                <a:prstClr val="black"/>
              </a:solidFill>
              <a:ea typeface="+mn-ea"/>
            </a:endParaRPr>
          </a:p>
        </p:txBody>
      </p:sp>
      <p:sp>
        <p:nvSpPr>
          <p:cNvPr id="2051"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052" name="Text Box 4"/>
          <p:cNvSpPr txBox="1">
            <a:spLocks noChangeArrowheads="1"/>
          </p:cNvSpPr>
          <p:nvPr/>
        </p:nvSpPr>
        <p:spPr bwMode="auto">
          <a:xfrm>
            <a:off x="457200" y="1971675"/>
            <a:ext cx="8153400" cy="2585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r>
              <a:rPr lang="en-US" sz="1800" b="0" u="sng" dirty="0" smtClean="0">
                <a:solidFill>
                  <a:prstClr val="black"/>
                </a:solidFill>
                <a:ea typeface="+mn-ea"/>
              </a:rPr>
              <a:t>Update</a:t>
            </a:r>
          </a:p>
          <a:p>
            <a:pPr eaLnBrk="1" fontAlgn="base" hangingPunct="1">
              <a:spcBef>
                <a:spcPct val="50000"/>
              </a:spcBef>
              <a:buFontTx/>
              <a:buChar char="•"/>
              <a:defRPr/>
            </a:pPr>
            <a:r>
              <a:rPr lang="en-US" sz="1800" b="0" dirty="0" smtClean="0">
                <a:solidFill>
                  <a:prstClr val="black"/>
                </a:solidFill>
                <a:ea typeface="+mn-ea"/>
              </a:rPr>
              <a:t>The </a:t>
            </a:r>
            <a:r>
              <a:rPr lang="en-US" sz="1800" b="0" u="sng" dirty="0" smtClean="0">
                <a:solidFill>
                  <a:srgbClr val="FF0000"/>
                </a:solidFill>
                <a:ea typeface="+mn-ea"/>
              </a:rPr>
              <a:t>7</a:t>
            </a:r>
            <a:r>
              <a:rPr lang="en-US" sz="1800" b="0" u="sng" baseline="30000" dirty="0" smtClean="0">
                <a:solidFill>
                  <a:srgbClr val="FF0000"/>
                </a:solidFill>
                <a:ea typeface="+mn-ea"/>
              </a:rPr>
              <a:t>th</a:t>
            </a:r>
            <a:r>
              <a:rPr lang="en-US" sz="1800" b="0" u="sng" dirty="0" smtClean="0">
                <a:solidFill>
                  <a:srgbClr val="FF0000"/>
                </a:solidFill>
                <a:ea typeface="+mn-ea"/>
              </a:rPr>
              <a:t> activity (last one)</a:t>
            </a:r>
            <a:r>
              <a:rPr lang="en-US" sz="1800" b="0" dirty="0" smtClean="0">
                <a:solidFill>
                  <a:srgbClr val="FF0000"/>
                </a:solidFill>
                <a:ea typeface="+mn-ea"/>
              </a:rPr>
              <a:t> </a:t>
            </a:r>
            <a:r>
              <a:rPr lang="en-US" sz="1800" b="0" dirty="0" smtClean="0">
                <a:solidFill>
                  <a:srgbClr val="339933"/>
                </a:solidFill>
                <a:ea typeface="+mn-ea"/>
              </a:rPr>
              <a:t>was</a:t>
            </a:r>
            <a:r>
              <a:rPr lang="en-US" sz="1800" b="0" dirty="0" smtClean="0">
                <a:solidFill>
                  <a:prstClr val="black"/>
                </a:solidFill>
                <a:ea typeface="+mn-ea"/>
              </a:rPr>
              <a:t> </a:t>
            </a:r>
            <a:r>
              <a:rPr lang="en-US" sz="1800" b="0" u="sng" dirty="0" smtClean="0">
                <a:solidFill>
                  <a:srgbClr val="339933"/>
                </a:solidFill>
                <a:ea typeface="+mn-ea"/>
              </a:rPr>
              <a:t>“Read Nutrition Labels for Choice of Snacks”</a:t>
            </a:r>
            <a:r>
              <a:rPr lang="en-US" sz="1800" b="0" dirty="0" smtClean="0">
                <a:solidFill>
                  <a:prstClr val="black"/>
                </a:solidFill>
                <a:ea typeface="+mn-ea"/>
              </a:rPr>
              <a:t> of the Healthy Eating Series. </a:t>
            </a:r>
          </a:p>
          <a:p>
            <a:pPr eaLnBrk="1" fontAlgn="base" hangingPunct="1">
              <a:spcBef>
                <a:spcPct val="50000"/>
              </a:spcBef>
              <a:buFontTx/>
              <a:buChar char="•"/>
              <a:defRPr/>
            </a:pPr>
            <a:r>
              <a:rPr lang="en-US" sz="1800" b="0" u="sng" dirty="0" smtClean="0">
                <a:solidFill>
                  <a:srgbClr val="339933"/>
                </a:solidFill>
                <a:ea typeface="+mn-ea"/>
              </a:rPr>
              <a:t>3 sessions of talk</a:t>
            </a:r>
            <a:r>
              <a:rPr lang="en-US" sz="1800" b="0" u="sng" dirty="0" smtClean="0">
                <a:solidFill>
                  <a:prstClr val="black"/>
                </a:solidFill>
                <a:ea typeface="+mn-ea"/>
              </a:rPr>
              <a:t> </a:t>
            </a:r>
            <a:r>
              <a:rPr lang="en-US" sz="1800" b="0" dirty="0" smtClean="0">
                <a:solidFill>
                  <a:prstClr val="black"/>
                </a:solidFill>
                <a:ea typeface="+mn-ea"/>
              </a:rPr>
              <a:t>were held at the GTP Gammon Academy Training Room</a:t>
            </a:r>
            <a:r>
              <a:rPr lang="en-US" sz="1800" b="0" dirty="0" smtClean="0">
                <a:solidFill>
                  <a:srgbClr val="339933"/>
                </a:solidFill>
                <a:ea typeface="+mn-ea"/>
              </a:rPr>
              <a:t> </a:t>
            </a:r>
            <a:r>
              <a:rPr lang="en-US" sz="1800" b="0" dirty="0" smtClean="0">
                <a:solidFill>
                  <a:prstClr val="black"/>
                </a:solidFill>
                <a:ea typeface="+mn-ea"/>
              </a:rPr>
              <a:t>on </a:t>
            </a:r>
            <a:r>
              <a:rPr lang="en-US" sz="1800" b="0" u="sng" dirty="0" smtClean="0">
                <a:solidFill>
                  <a:srgbClr val="339933"/>
                </a:solidFill>
                <a:ea typeface="+mn-ea"/>
              </a:rPr>
              <a:t>25 October 2011</a:t>
            </a:r>
            <a:r>
              <a:rPr lang="en-US" sz="1800" b="0" dirty="0" smtClean="0">
                <a:solidFill>
                  <a:srgbClr val="339933"/>
                </a:solidFill>
                <a:ea typeface="+mn-ea"/>
              </a:rPr>
              <a:t>.</a:t>
            </a:r>
          </a:p>
          <a:p>
            <a:pPr eaLnBrk="1" fontAlgn="base" hangingPunct="1">
              <a:spcBef>
                <a:spcPct val="50000"/>
              </a:spcBef>
              <a:buFontTx/>
              <a:buChar char="•"/>
              <a:defRPr/>
            </a:pPr>
            <a:r>
              <a:rPr lang="en-US" sz="1800" b="0" u="sng" dirty="0" smtClean="0">
                <a:solidFill>
                  <a:srgbClr val="339933"/>
                </a:solidFill>
                <a:ea typeface="+mn-ea"/>
              </a:rPr>
              <a:t>69 staff and workers </a:t>
            </a:r>
            <a:r>
              <a:rPr lang="en-US" sz="1800" b="0" dirty="0" smtClean="0">
                <a:solidFill>
                  <a:prstClr val="black"/>
                </a:solidFill>
                <a:ea typeface="+mn-ea"/>
              </a:rPr>
              <a:t>attended the talk.</a:t>
            </a:r>
          </a:p>
          <a:p>
            <a:pPr eaLnBrk="1" fontAlgn="base" hangingPunct="1">
              <a:spcBef>
                <a:spcPct val="50000"/>
              </a:spcBef>
              <a:buFontTx/>
              <a:buChar char="•"/>
              <a:defRPr/>
            </a:pPr>
            <a:r>
              <a:rPr lang="en-US" sz="1800" b="0" dirty="0" smtClean="0">
                <a:solidFill>
                  <a:prstClr val="black"/>
                </a:solidFill>
                <a:ea typeface="+mn-ea"/>
              </a:rPr>
              <a:t>This pilot project was totally completed on </a:t>
            </a:r>
            <a:r>
              <a:rPr lang="en-US" sz="1800" b="0" u="sng" dirty="0" smtClean="0">
                <a:solidFill>
                  <a:srgbClr val="339933"/>
                </a:solidFill>
                <a:ea typeface="+mn-ea"/>
              </a:rPr>
              <a:t>25 October 2011</a:t>
            </a:r>
            <a:r>
              <a:rPr lang="en-US" sz="1800" b="0" dirty="0" smtClean="0">
                <a:solidFill>
                  <a:prstClr val="black"/>
                </a:solidFill>
                <a:ea typeface="+mn-ea"/>
              </a:rPr>
              <a:t>.</a:t>
            </a:r>
          </a:p>
        </p:txBody>
      </p:sp>
      <p:sp>
        <p:nvSpPr>
          <p:cNvPr id="34821" name="Rectangle 5"/>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a:t>
            </a:r>
          </a:p>
        </p:txBody>
      </p:sp>
      <p:sp>
        <p:nvSpPr>
          <p:cNvPr id="2054" name="Text Box 6"/>
          <p:cNvSpPr txBox="1">
            <a:spLocks noChangeArrowheads="1"/>
          </p:cNvSpPr>
          <p:nvPr/>
        </p:nvSpPr>
        <p:spPr bwMode="auto">
          <a:xfrm>
            <a:off x="457200" y="10668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itchFamily="34" charset="0"/>
                <a:cs typeface="Arial" pitchFamily="34" charset="0"/>
              </a:defRPr>
            </a:lvl1pPr>
            <a:lvl2pPr marL="742950" indent="-285750" eaLnBrk="0" hangingPunct="0">
              <a:defRPr b="1">
                <a:solidFill>
                  <a:schemeClr val="tx1"/>
                </a:solidFill>
                <a:latin typeface="Arial" pitchFamily="34" charset="0"/>
                <a:cs typeface="Arial" pitchFamily="34" charset="0"/>
              </a:defRPr>
            </a:lvl2pPr>
            <a:lvl3pPr marL="1143000" indent="-228600" eaLnBrk="0" hangingPunct="0">
              <a:defRPr b="1">
                <a:solidFill>
                  <a:schemeClr val="tx1"/>
                </a:solidFill>
                <a:latin typeface="Arial" pitchFamily="34" charset="0"/>
                <a:cs typeface="Arial" pitchFamily="34" charset="0"/>
              </a:defRPr>
            </a:lvl3pPr>
            <a:lvl4pPr marL="1600200" indent="-228600" eaLnBrk="0" hangingPunct="0">
              <a:defRPr b="1">
                <a:solidFill>
                  <a:schemeClr val="tx1"/>
                </a:solidFill>
                <a:latin typeface="Arial" pitchFamily="34" charset="0"/>
                <a:cs typeface="Arial" pitchFamily="34" charset="0"/>
              </a:defRPr>
            </a:lvl4pPr>
            <a:lvl5pPr marL="2057400" indent="-228600" eaLnBrk="0" hangingPunct="0">
              <a:defRPr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a:solidFill>
                  <a:schemeClr val="tx1"/>
                </a:solidFill>
                <a:latin typeface="Arial" pitchFamily="34" charset="0"/>
                <a:cs typeface="Arial" pitchFamily="34" charset="0"/>
              </a:defRPr>
            </a:lvl9pPr>
          </a:lstStyle>
          <a:p>
            <a:pPr eaLnBrk="1" fontAlgn="base" hangingPunct="1">
              <a:spcBef>
                <a:spcPct val="50000"/>
              </a:spcBef>
              <a:defRPr/>
            </a:pPr>
            <a:r>
              <a:rPr lang="en-US" sz="2000" b="0" dirty="0" smtClean="0">
                <a:solidFill>
                  <a:srgbClr val="0000FF"/>
                </a:solidFill>
                <a:ea typeface="+mn-ea"/>
              </a:rPr>
              <a:t>Health@work.hk Pilot Project </a:t>
            </a:r>
          </a:p>
        </p:txBody>
      </p:sp>
      <p:pic>
        <p:nvPicPr>
          <p:cNvPr id="34823"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123113" y="-26988"/>
            <a:ext cx="2057400" cy="1543051"/>
          </a:xfrm>
          <a:prstGeom prst="rect">
            <a:avLst/>
          </a:prstGeom>
          <a:noFill/>
          <a:ln w="9525">
            <a:solidFill>
              <a:schemeClr val="hlink"/>
            </a:solidFill>
            <a:miter lim="800000"/>
            <a:headEnd/>
            <a:tailEnd/>
          </a:ln>
        </p:spPr>
      </p:pic>
      <p:sp>
        <p:nvSpPr>
          <p:cNvPr id="34825" name="TextBox 8"/>
          <p:cNvSpPr txBox="1">
            <a:spLocks noChangeArrowheads="1"/>
          </p:cNvSpPr>
          <p:nvPr/>
        </p:nvSpPr>
        <p:spPr bwMode="auto">
          <a:xfrm>
            <a:off x="4686300" y="542925"/>
            <a:ext cx="2413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15 November 2011</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35843" name="Rectangle 5"/>
          <p:cNvSpPr>
            <a:spLocks noGrp="1"/>
          </p:cNvSpPr>
          <p:nvPr>
            <p:ph type="title"/>
          </p:nvPr>
        </p:nvSpPr>
        <p:spPr>
          <a:xfrm>
            <a:off x="323850" y="198438"/>
            <a:ext cx="8229600" cy="1143000"/>
          </a:xfrm>
          <a:noFill/>
        </p:spPr>
        <p:txBody>
          <a:bodyPr/>
          <a:lstStyle/>
          <a:p>
            <a:pPr algn="l"/>
            <a:r>
              <a:rPr lang="en-US" altLang="zh-TW" sz="3600" dirty="0" smtClean="0">
                <a:solidFill>
                  <a:srgbClr val="FF9900"/>
                </a:solidFill>
              </a:rPr>
              <a:t>H&amp;S Events</a:t>
            </a:r>
          </a:p>
        </p:txBody>
      </p:sp>
      <p:pic>
        <p:nvPicPr>
          <p:cNvPr id="35844" name="Picture 7" descr="C:\Documents and Settings\stephentao\Desktop\Picture 1\Picture 008.jpg"/>
          <p:cNvPicPr>
            <a:picLocks noChangeAspect="1" noChangeArrowheads="1"/>
          </p:cNvPicPr>
          <p:nvPr/>
        </p:nvPicPr>
        <p:blipFill>
          <a:blip r:embed="rId2" cstate="print"/>
          <a:srcRect/>
          <a:stretch>
            <a:fillRect/>
          </a:stretch>
        </p:blipFill>
        <p:spPr bwMode="auto">
          <a:xfrm>
            <a:off x="7123113" y="-26988"/>
            <a:ext cx="2057400" cy="1543051"/>
          </a:xfrm>
          <a:prstGeom prst="rect">
            <a:avLst/>
          </a:prstGeom>
          <a:noFill/>
          <a:ln w="9525">
            <a:solidFill>
              <a:schemeClr val="hlink"/>
            </a:solidFill>
            <a:miter lim="800000"/>
            <a:headEnd/>
            <a:tailEnd/>
          </a:ln>
        </p:spPr>
      </p:pic>
      <p:pic>
        <p:nvPicPr>
          <p:cNvPr id="35846" name="Picture 13" descr="C:\Documents and Settings\stephentao\Desktop\Health Program_Read Nutritional Labels for the right snacks_20111025\SL271565.JPG"/>
          <p:cNvPicPr>
            <a:picLocks noChangeAspect="1" noChangeArrowheads="1"/>
          </p:cNvPicPr>
          <p:nvPr/>
        </p:nvPicPr>
        <p:blipFill>
          <a:blip r:embed="rId3" cstate="print"/>
          <a:srcRect/>
          <a:stretch>
            <a:fillRect/>
          </a:stretch>
        </p:blipFill>
        <p:spPr bwMode="auto">
          <a:xfrm>
            <a:off x="395288" y="1154113"/>
            <a:ext cx="5434012" cy="4075112"/>
          </a:xfrm>
          <a:prstGeom prst="rect">
            <a:avLst/>
          </a:prstGeom>
          <a:noFill/>
          <a:ln w="9525">
            <a:noFill/>
            <a:miter lim="800000"/>
            <a:headEnd/>
            <a:tailEnd/>
          </a:ln>
        </p:spPr>
      </p:pic>
      <p:pic>
        <p:nvPicPr>
          <p:cNvPr id="35847" name="Picture 12" descr="C:\Documents and Settings\stephentao\Desktop\Health Program_Read Nutritional Labels for the right snacks_20111025\SL271572.JPG"/>
          <p:cNvPicPr>
            <a:picLocks noChangeAspect="1" noChangeArrowheads="1"/>
          </p:cNvPicPr>
          <p:nvPr/>
        </p:nvPicPr>
        <p:blipFill>
          <a:blip r:embed="rId4" cstate="print"/>
          <a:srcRect/>
          <a:stretch>
            <a:fillRect/>
          </a:stretch>
        </p:blipFill>
        <p:spPr bwMode="auto">
          <a:xfrm>
            <a:off x="4211638" y="3130550"/>
            <a:ext cx="4787900" cy="3590925"/>
          </a:xfrm>
          <a:prstGeom prst="rect">
            <a:avLst/>
          </a:prstGeom>
          <a:noFill/>
          <a:ln w="9525">
            <a:noFill/>
            <a:miter lim="800000"/>
            <a:headEnd/>
            <a:tailEnd/>
          </a:ln>
        </p:spPr>
      </p:pic>
      <p:sp>
        <p:nvSpPr>
          <p:cNvPr id="5" name="Oval Callout 4"/>
          <p:cNvSpPr/>
          <p:nvPr/>
        </p:nvSpPr>
        <p:spPr>
          <a:xfrm>
            <a:off x="3276600" y="1022350"/>
            <a:ext cx="1352550" cy="1355725"/>
          </a:xfrm>
          <a:prstGeom prst="wedgeEllipse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base" hangingPunct="1">
              <a:defRPr/>
            </a:pPr>
            <a:r>
              <a:rPr lang="en-US" sz="1800" b="1" dirty="0">
                <a:solidFill>
                  <a:prstClr val="black"/>
                </a:solidFill>
              </a:rPr>
              <a:t>More difficult than work</a:t>
            </a:r>
          </a:p>
        </p:txBody>
      </p:sp>
      <p:sp>
        <p:nvSpPr>
          <p:cNvPr id="15" name="Oval Callout 14"/>
          <p:cNvSpPr/>
          <p:nvPr/>
        </p:nvSpPr>
        <p:spPr>
          <a:xfrm rot="345837">
            <a:off x="5757863" y="2801938"/>
            <a:ext cx="1476375" cy="1435100"/>
          </a:xfrm>
          <a:prstGeom prst="wedgeEllipseCallou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base" hangingPunct="1">
              <a:defRPr/>
            </a:pPr>
            <a:r>
              <a:rPr lang="en-US" sz="1800" b="1" dirty="0">
                <a:solidFill>
                  <a:prstClr val="black"/>
                </a:solidFill>
              </a:rPr>
              <a:t>Why E=mc² ?</a:t>
            </a:r>
          </a:p>
          <a:p>
            <a:pPr algn="ctr" eaLnBrk="1" fontAlgn="base" hangingPunct="1">
              <a:defRPr/>
            </a:pPr>
            <a:r>
              <a:rPr lang="en-US" sz="1800" b="1" dirty="0">
                <a:solidFill>
                  <a:prstClr val="black"/>
                </a:solidFill>
              </a:rPr>
              <a:t>F=ma ?</a:t>
            </a:r>
          </a:p>
        </p:txBody>
      </p:sp>
      <p:sp>
        <p:nvSpPr>
          <p:cNvPr id="6" name="Cloud Callout 5"/>
          <p:cNvSpPr/>
          <p:nvPr/>
        </p:nvSpPr>
        <p:spPr>
          <a:xfrm rot="20018561">
            <a:off x="7362825" y="1725613"/>
            <a:ext cx="1725613" cy="13462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base" hangingPunct="1">
              <a:defRPr/>
            </a:pPr>
            <a:r>
              <a:rPr lang="en-US" sz="1800" b="1" dirty="0">
                <a:solidFill>
                  <a:prstClr val="white"/>
                </a:solidFill>
              </a:rPr>
              <a:t>Come on</a:t>
            </a:r>
          </a:p>
          <a:p>
            <a:pPr algn="ctr" eaLnBrk="1" fontAlgn="base" hangingPunct="1">
              <a:defRPr/>
            </a:pPr>
            <a:r>
              <a:rPr lang="en-US" b="1" dirty="0">
                <a:solidFill>
                  <a:prstClr val="white"/>
                </a:solidFill>
              </a:rPr>
              <a:t>???</a:t>
            </a:r>
          </a:p>
        </p:txBody>
      </p:sp>
      <p:sp>
        <p:nvSpPr>
          <p:cNvPr id="35851" name="TextBox 10"/>
          <p:cNvSpPr txBox="1">
            <a:spLocks noChangeArrowheads="1"/>
          </p:cNvSpPr>
          <p:nvPr/>
        </p:nvSpPr>
        <p:spPr bwMode="auto">
          <a:xfrm>
            <a:off x="4697413" y="546100"/>
            <a:ext cx="2413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15 November 2011</a:t>
            </a:r>
          </a:p>
        </p:txBody>
      </p:sp>
      <p:sp>
        <p:nvSpPr>
          <p:cNvPr id="11" name="Rectangle 10"/>
          <p:cNvSpPr/>
          <p:nvPr/>
        </p:nvSpPr>
        <p:spPr>
          <a:xfrm>
            <a:off x="508000" y="5357091"/>
            <a:ext cx="3343564" cy="830997"/>
          </a:xfrm>
          <a:prstGeom prst="rect">
            <a:avLst/>
          </a:prstGeom>
        </p:spPr>
        <p:txBody>
          <a:bodyPr wrap="square">
            <a:spAutoFit/>
          </a:bodyPr>
          <a:lstStyle/>
          <a:p>
            <a:r>
              <a:rPr lang="en-US" altLang="zh-TW" b="1" dirty="0" smtClean="0">
                <a:solidFill>
                  <a:srgbClr val="339933"/>
                </a:solidFill>
              </a:rPr>
              <a:t>Read Nutrition Labels for Choice of Snacks</a:t>
            </a:r>
            <a:r>
              <a:rPr lang="en-US" altLang="zh-TW" b="1" dirty="0" smtClean="0">
                <a:solidFill>
                  <a:prstClr val="black"/>
                </a:solidFill>
              </a:rPr>
              <a:t> </a:t>
            </a:r>
            <a:endParaRPr lang="zh-TW" altLang="en-US"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36867" name="TextBox 11"/>
          <p:cNvSpPr txBox="1">
            <a:spLocks noChangeArrowheads="1"/>
          </p:cNvSpPr>
          <p:nvPr/>
        </p:nvSpPr>
        <p:spPr bwMode="auto">
          <a:xfrm>
            <a:off x="3851275" y="3090863"/>
            <a:ext cx="1470025" cy="400050"/>
          </a:xfrm>
          <a:prstGeom prst="rect">
            <a:avLst/>
          </a:prstGeom>
          <a:solidFill>
            <a:srgbClr val="00FF00"/>
          </a:solidFill>
          <a:ln w="9525">
            <a:noFill/>
            <a:miter lim="800000"/>
            <a:headEnd/>
            <a:tailEnd/>
          </a:ln>
        </p:spPr>
        <p:txBody>
          <a:bodyPr>
            <a:spAutoFit/>
          </a:bodyPr>
          <a:lstStyle/>
          <a:p>
            <a:pPr algn="ctr"/>
            <a:r>
              <a:rPr lang="en-US" altLang="zh-TW" sz="2000">
                <a:latin typeface="Arial" charset="0"/>
                <a:cs typeface="Arial" charset="0"/>
              </a:rPr>
              <a:t>Thank 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200" y="3429000"/>
            <a:ext cx="72390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endParaRPr lang="en-US" sz="1800">
              <a:solidFill>
                <a:prstClr val="black"/>
              </a:solidFill>
              <a:latin typeface="Arial" pitchFamily="34" charset="0"/>
              <a:ea typeface="+mn-ea"/>
              <a:cs typeface="Arial" pitchFamily="34" charset="0"/>
            </a:endParaRPr>
          </a:p>
        </p:txBody>
      </p:sp>
      <p:sp>
        <p:nvSpPr>
          <p:cNvPr id="154627" name="Rectangle 3"/>
          <p:cNvSpPr>
            <a:spLocks noChangeArrowheads="1"/>
          </p:cNvSpPr>
          <p:nvPr/>
        </p:nvSpPr>
        <p:spPr bwMode="auto">
          <a:xfrm>
            <a:off x="4143375" y="2890838"/>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154629" name="Text Box 5"/>
          <p:cNvSpPr txBox="1">
            <a:spLocks noChangeArrowheads="1"/>
          </p:cNvSpPr>
          <p:nvPr/>
        </p:nvSpPr>
        <p:spPr bwMode="auto">
          <a:xfrm>
            <a:off x="457200" y="1303338"/>
            <a:ext cx="8153400" cy="6418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339933"/>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1800" u="sng" dirty="0" smtClean="0">
                <a:solidFill>
                  <a:prstClr val="black"/>
                </a:solidFill>
                <a:ea typeface="+mn-ea"/>
              </a:rPr>
              <a:t>Update</a:t>
            </a:r>
          </a:p>
          <a:p>
            <a:pPr eaLnBrk="1" fontAlgn="base" hangingPunct="1">
              <a:spcBef>
                <a:spcPct val="50000"/>
              </a:spcBef>
              <a:buFontTx/>
              <a:buChar char="•"/>
              <a:defRPr/>
            </a:pPr>
            <a:r>
              <a:rPr lang="en-US" sz="1800" dirty="0" smtClean="0">
                <a:solidFill>
                  <a:prstClr val="black"/>
                </a:solidFill>
                <a:ea typeface="+mn-ea"/>
              </a:rPr>
              <a:t>The </a:t>
            </a:r>
            <a:r>
              <a:rPr lang="en-US" sz="1800" u="sng" dirty="0" smtClean="0">
                <a:solidFill>
                  <a:srgbClr val="FF0000"/>
                </a:solidFill>
                <a:ea typeface="+mn-ea"/>
              </a:rPr>
              <a:t>2</a:t>
            </a:r>
            <a:r>
              <a:rPr lang="en-US" sz="1800" u="sng" baseline="30000" dirty="0" smtClean="0">
                <a:solidFill>
                  <a:srgbClr val="FF0000"/>
                </a:solidFill>
                <a:ea typeface="+mn-ea"/>
              </a:rPr>
              <a:t>nd</a:t>
            </a:r>
            <a:r>
              <a:rPr lang="en-US" sz="1800" u="sng" dirty="0" smtClean="0">
                <a:solidFill>
                  <a:srgbClr val="FF0000"/>
                </a:solidFill>
                <a:ea typeface="+mn-ea"/>
              </a:rPr>
              <a:t> activity </a:t>
            </a:r>
            <a:r>
              <a:rPr lang="en-US" sz="1800" dirty="0" smtClean="0">
                <a:solidFill>
                  <a:prstClr val="black"/>
                </a:solidFill>
                <a:ea typeface="+mn-ea"/>
              </a:rPr>
              <a:t>was </a:t>
            </a:r>
            <a:r>
              <a:rPr lang="en-US" sz="1800" u="sng" dirty="0" smtClean="0">
                <a:solidFill>
                  <a:srgbClr val="339933"/>
                </a:solidFill>
                <a:ea typeface="+mn-ea"/>
              </a:rPr>
              <a:t>“Get Moving – On your Feet”</a:t>
            </a:r>
            <a:r>
              <a:rPr lang="en-US" sz="1800" dirty="0" smtClean="0">
                <a:solidFill>
                  <a:srgbClr val="339933"/>
                </a:solidFill>
                <a:ea typeface="+mn-ea"/>
              </a:rPr>
              <a:t> </a:t>
            </a:r>
            <a:r>
              <a:rPr lang="en-US" sz="1800" dirty="0" smtClean="0">
                <a:solidFill>
                  <a:prstClr val="black"/>
                </a:solidFill>
                <a:ea typeface="+mn-ea"/>
              </a:rPr>
              <a:t>of the Physical Activity Series.</a:t>
            </a:r>
          </a:p>
          <a:p>
            <a:pPr eaLnBrk="1" fontAlgn="base" hangingPunct="1">
              <a:spcBef>
                <a:spcPct val="50000"/>
              </a:spcBef>
              <a:buFontTx/>
              <a:buChar char="•"/>
              <a:defRPr/>
            </a:pPr>
            <a:r>
              <a:rPr lang="en-US" sz="1800" dirty="0" smtClean="0">
                <a:solidFill>
                  <a:prstClr val="black"/>
                </a:solidFill>
                <a:ea typeface="+mn-ea"/>
              </a:rPr>
              <a:t>Activity Period: </a:t>
            </a:r>
            <a:r>
              <a:rPr lang="en-US" sz="1800" u="sng" dirty="0" smtClean="0">
                <a:solidFill>
                  <a:srgbClr val="339933"/>
                </a:solidFill>
                <a:ea typeface="+mn-ea"/>
              </a:rPr>
              <a:t>19 May – 25 May 2011</a:t>
            </a:r>
          </a:p>
          <a:p>
            <a:pPr eaLnBrk="1" fontAlgn="base" hangingPunct="1">
              <a:spcBef>
                <a:spcPct val="50000"/>
              </a:spcBef>
              <a:buFontTx/>
              <a:buChar char="•"/>
              <a:defRPr/>
            </a:pPr>
            <a:r>
              <a:rPr lang="en-US" sz="1800" dirty="0" smtClean="0">
                <a:solidFill>
                  <a:prstClr val="black"/>
                </a:solidFill>
                <a:ea typeface="+mn-ea"/>
              </a:rPr>
              <a:t>Proposal:</a:t>
            </a:r>
          </a:p>
          <a:p>
            <a:pPr lvl="1" eaLnBrk="1" fontAlgn="base" hangingPunct="1">
              <a:spcBef>
                <a:spcPct val="50000"/>
              </a:spcBef>
              <a:buFontTx/>
              <a:buAutoNum type="arabicPeriod"/>
              <a:defRPr/>
            </a:pPr>
            <a:r>
              <a:rPr lang="en-US" sz="1800" dirty="0" smtClean="0">
                <a:solidFill>
                  <a:prstClr val="black"/>
                </a:solidFill>
                <a:ea typeface="+mn-ea"/>
              </a:rPr>
              <a:t>Set a walking route at the TKO Industrial Area</a:t>
            </a:r>
          </a:p>
          <a:p>
            <a:pPr lvl="1" eaLnBrk="1" fontAlgn="base" hangingPunct="1">
              <a:spcBef>
                <a:spcPct val="50000"/>
              </a:spcBef>
              <a:buFontTx/>
              <a:buAutoNum type="arabicPeriod"/>
              <a:defRPr/>
            </a:pPr>
            <a:r>
              <a:rPr lang="en-US" sz="1800" dirty="0" smtClean="0">
                <a:solidFill>
                  <a:prstClr val="black"/>
                </a:solidFill>
                <a:ea typeface="+mn-ea"/>
              </a:rPr>
              <a:t>Invite Bosses to walk on the route and record their numbers of step by using a step counter.</a:t>
            </a:r>
          </a:p>
          <a:p>
            <a:pPr lvl="1" eaLnBrk="1" fontAlgn="base" hangingPunct="1">
              <a:spcBef>
                <a:spcPct val="50000"/>
              </a:spcBef>
              <a:buFontTx/>
              <a:buAutoNum type="arabicPeriod"/>
              <a:defRPr/>
            </a:pPr>
            <a:r>
              <a:rPr lang="en-US" sz="1800" dirty="0" smtClean="0">
                <a:solidFill>
                  <a:prstClr val="black"/>
                </a:solidFill>
                <a:ea typeface="+mn-ea"/>
              </a:rPr>
              <a:t>Activity participants must at least walk on the same route once and record their numbers of step by using their step counters.</a:t>
            </a:r>
          </a:p>
          <a:p>
            <a:pPr lvl="1" eaLnBrk="1" fontAlgn="base" hangingPunct="1">
              <a:spcBef>
                <a:spcPct val="50000"/>
              </a:spcBef>
              <a:buFontTx/>
              <a:buAutoNum type="arabicPeriod"/>
              <a:defRPr/>
            </a:pPr>
            <a:r>
              <a:rPr lang="en-US" sz="1800" dirty="0" smtClean="0">
                <a:solidFill>
                  <a:prstClr val="black"/>
                </a:solidFill>
                <a:ea typeface="+mn-ea"/>
              </a:rPr>
              <a:t>The participants guess the bosses’ numbers of step.</a:t>
            </a:r>
          </a:p>
          <a:p>
            <a:pPr lvl="1" eaLnBrk="1" fontAlgn="base" hangingPunct="1">
              <a:spcBef>
                <a:spcPct val="50000"/>
              </a:spcBef>
              <a:buFontTx/>
              <a:buAutoNum type="arabicPeriod"/>
              <a:defRPr/>
            </a:pPr>
            <a:r>
              <a:rPr lang="en-US" sz="1800" dirty="0" smtClean="0">
                <a:solidFill>
                  <a:prstClr val="black"/>
                </a:solidFill>
                <a:ea typeface="+mn-ea"/>
              </a:rPr>
              <a:t>Guessing exact numbers or close numbers can receive coupon awards.  </a:t>
            </a:r>
          </a:p>
          <a:p>
            <a:pPr eaLnBrk="1" fontAlgn="base" hangingPunct="1">
              <a:spcBef>
                <a:spcPct val="50000"/>
              </a:spcBef>
              <a:defRPr/>
            </a:pPr>
            <a:endParaRPr lang="en-US" sz="1800" dirty="0" smtClean="0">
              <a:solidFill>
                <a:prstClr val="black"/>
              </a:solidFill>
              <a:ea typeface="+mn-ea"/>
            </a:endParaRPr>
          </a:p>
          <a:p>
            <a:pPr eaLnBrk="1" fontAlgn="base" hangingPunct="1">
              <a:spcBef>
                <a:spcPct val="50000"/>
              </a:spcBef>
              <a:defRPr/>
            </a:pPr>
            <a:r>
              <a:rPr lang="en-US" sz="1800" dirty="0" smtClean="0">
                <a:solidFill>
                  <a:prstClr val="black"/>
                </a:solidFill>
                <a:ea typeface="+mn-ea"/>
              </a:rPr>
              <a:t>	</a:t>
            </a:r>
          </a:p>
          <a:p>
            <a:pPr eaLnBrk="1" fontAlgn="base" hangingPunct="1">
              <a:spcBef>
                <a:spcPct val="50000"/>
              </a:spcBef>
              <a:buFontTx/>
              <a:buAutoNum type="arabicPeriod"/>
              <a:defRPr/>
            </a:pPr>
            <a:endParaRPr lang="en-US" sz="1800" dirty="0" smtClean="0">
              <a:solidFill>
                <a:prstClr val="black"/>
              </a:solidFill>
              <a:ea typeface="+mn-ea"/>
            </a:endParaRPr>
          </a:p>
          <a:p>
            <a:pPr eaLnBrk="1" fontAlgn="base" hangingPunct="1">
              <a:spcBef>
                <a:spcPct val="50000"/>
              </a:spcBef>
              <a:buFontTx/>
              <a:buAutoNum type="arabicPeriod"/>
              <a:defRPr/>
            </a:pPr>
            <a:endParaRPr lang="en-US" sz="1800" dirty="0" smtClean="0">
              <a:solidFill>
                <a:prstClr val="black"/>
              </a:solidFill>
              <a:ea typeface="+mn-ea"/>
            </a:endParaRPr>
          </a:p>
        </p:txBody>
      </p:sp>
      <p:sp>
        <p:nvSpPr>
          <p:cNvPr id="29701" name="Rectangle 7"/>
          <p:cNvSpPr>
            <a:spLocks noGrp="1"/>
          </p:cNvSpPr>
          <p:nvPr>
            <p:ph type="title"/>
          </p:nvPr>
        </p:nvSpPr>
        <p:spPr>
          <a:xfrm>
            <a:off x="457200" y="-152400"/>
            <a:ext cx="8229600" cy="1143000"/>
          </a:xfrm>
          <a:noFill/>
        </p:spPr>
        <p:txBody>
          <a:bodyPr/>
          <a:lstStyle/>
          <a:p>
            <a:pPr algn="l"/>
            <a:r>
              <a:rPr lang="en-US" altLang="zh-TW" sz="4000" dirty="0" smtClean="0">
                <a:solidFill>
                  <a:srgbClr val="FF9900"/>
                </a:solidFill>
              </a:rPr>
              <a:t>H&amp;S Events   </a:t>
            </a:r>
          </a:p>
        </p:txBody>
      </p:sp>
      <p:sp>
        <p:nvSpPr>
          <p:cNvPr id="154635" name="Text Box 11"/>
          <p:cNvSpPr txBox="1">
            <a:spLocks noChangeArrowheads="1"/>
          </p:cNvSpPr>
          <p:nvPr/>
        </p:nvSpPr>
        <p:spPr bwMode="auto">
          <a:xfrm>
            <a:off x="457200" y="838200"/>
            <a:ext cx="8305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800100" indent="-342900" eaLnBrk="0" hangingPunct="0">
              <a:defRPr>
                <a:solidFill>
                  <a:schemeClr val="tx1"/>
                </a:solidFill>
                <a:latin typeface="Arial" pitchFamily="34" charset="0"/>
                <a:cs typeface="Arial" pitchFamily="34" charset="0"/>
              </a:defRPr>
            </a:lvl2pPr>
            <a:lvl3pPr marL="1257300" indent="-342900" eaLnBrk="0" hangingPunct="0">
              <a:defRPr>
                <a:solidFill>
                  <a:schemeClr val="tx1"/>
                </a:solidFill>
                <a:latin typeface="Arial" pitchFamily="34" charset="0"/>
                <a:cs typeface="Arial" pitchFamily="34" charset="0"/>
              </a:defRPr>
            </a:lvl3pPr>
            <a:lvl4pPr marL="1714500" indent="-342900" eaLnBrk="0" hangingPunct="0">
              <a:defRPr>
                <a:solidFill>
                  <a:schemeClr val="tx1"/>
                </a:solidFill>
                <a:latin typeface="Arial" pitchFamily="34" charset="0"/>
                <a:cs typeface="Arial" pitchFamily="34" charset="0"/>
              </a:defRPr>
            </a:lvl4pPr>
            <a:lvl5pPr marL="2171700" indent="-342900" eaLnBrk="0" hangingPunct="0">
              <a:defRPr>
                <a:solidFill>
                  <a:schemeClr val="tx1"/>
                </a:solidFill>
                <a:latin typeface="Arial" pitchFamily="34" charset="0"/>
                <a:cs typeface="Arial" pitchFamily="34" charset="0"/>
              </a:defRPr>
            </a:lvl5pPr>
            <a:lvl6pPr marL="2628900" indent="-342900" eaLnBrk="0" fontAlgn="base" hangingPunct="0">
              <a:spcBef>
                <a:spcPct val="0"/>
              </a:spcBef>
              <a:spcAft>
                <a:spcPct val="0"/>
              </a:spcAft>
              <a:defRPr>
                <a:solidFill>
                  <a:schemeClr val="tx1"/>
                </a:solidFill>
                <a:latin typeface="Arial" pitchFamily="34" charset="0"/>
                <a:cs typeface="Arial" pitchFamily="34" charset="0"/>
              </a:defRPr>
            </a:lvl6pPr>
            <a:lvl7pPr marL="3086100" indent="-342900" eaLnBrk="0" fontAlgn="base" hangingPunct="0">
              <a:spcBef>
                <a:spcPct val="0"/>
              </a:spcBef>
              <a:spcAft>
                <a:spcPct val="0"/>
              </a:spcAft>
              <a:defRPr>
                <a:solidFill>
                  <a:schemeClr val="tx1"/>
                </a:solidFill>
                <a:latin typeface="Arial" pitchFamily="34" charset="0"/>
                <a:cs typeface="Arial" pitchFamily="34" charset="0"/>
              </a:defRPr>
            </a:lvl7pPr>
            <a:lvl8pPr marL="3543300" indent="-342900" eaLnBrk="0" fontAlgn="base" hangingPunct="0">
              <a:spcBef>
                <a:spcPct val="0"/>
              </a:spcBef>
              <a:spcAft>
                <a:spcPct val="0"/>
              </a:spcAft>
              <a:defRPr>
                <a:solidFill>
                  <a:schemeClr val="tx1"/>
                </a:solidFill>
                <a:latin typeface="Arial" pitchFamily="34" charset="0"/>
                <a:cs typeface="Arial" pitchFamily="34" charset="0"/>
              </a:defRPr>
            </a:lvl8pPr>
            <a:lvl9pPr marL="4000500" indent="-3429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defRPr/>
            </a:pPr>
            <a:r>
              <a:rPr lang="en-US" sz="2000" dirty="0" smtClean="0">
                <a:solidFill>
                  <a:srgbClr val="0000FF"/>
                </a:solidFill>
                <a:ea typeface="+mn-ea"/>
              </a:rPr>
              <a:t>Health@work.hk Pilot Project</a:t>
            </a:r>
          </a:p>
        </p:txBody>
      </p:sp>
      <p:pic>
        <p:nvPicPr>
          <p:cNvPr id="29703" name="Picture 12" descr="C:\Documents and Settings\stephentao\Desktop\Picture 1\Picture 008.jpg"/>
          <p:cNvPicPr>
            <a:picLocks noChangeAspect="1" noChangeArrowheads="1"/>
          </p:cNvPicPr>
          <p:nvPr/>
        </p:nvPicPr>
        <p:blipFill>
          <a:blip r:embed="rId2" cstate="print"/>
          <a:srcRect/>
          <a:stretch>
            <a:fillRect/>
          </a:stretch>
        </p:blipFill>
        <p:spPr bwMode="auto">
          <a:xfrm>
            <a:off x="7073900" y="6350"/>
            <a:ext cx="2057400" cy="1543050"/>
          </a:xfrm>
          <a:prstGeom prst="rect">
            <a:avLst/>
          </a:prstGeom>
          <a:noFill/>
          <a:ln w="9525">
            <a:solidFill>
              <a:schemeClr val="hlink"/>
            </a:solidFill>
            <a:miter lim="800000"/>
            <a:headEnd/>
            <a:tailEnd/>
          </a:ln>
        </p:spPr>
      </p:pic>
      <p:sp>
        <p:nvSpPr>
          <p:cNvPr id="29704" name="TextBox 7"/>
          <p:cNvSpPr txBox="1">
            <a:spLocks noChangeArrowheads="1"/>
          </p:cNvSpPr>
          <p:nvPr/>
        </p:nvSpPr>
        <p:spPr bwMode="auto">
          <a:xfrm>
            <a:off x="5270500" y="15875"/>
            <a:ext cx="1778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55556" t="34940" r="16322" b="26889"/>
          <a:stretch>
            <a:fillRect/>
          </a:stretch>
        </p:blipFill>
        <p:spPr bwMode="auto">
          <a:xfrm>
            <a:off x="2514600" y="1219200"/>
            <a:ext cx="6629400" cy="5624513"/>
          </a:xfrm>
          <a:prstGeom prst="rect">
            <a:avLst/>
          </a:prstGeom>
          <a:noFill/>
          <a:ln w="9525">
            <a:noFill/>
            <a:miter lim="800000"/>
            <a:headEnd/>
            <a:tailEnd/>
          </a:ln>
          <a:effectLst/>
        </p:spPr>
      </p:pic>
      <p:sp>
        <p:nvSpPr>
          <p:cNvPr id="230403" name="Line 3"/>
          <p:cNvSpPr>
            <a:spLocks noChangeShapeType="1"/>
          </p:cNvSpPr>
          <p:nvPr/>
        </p:nvSpPr>
        <p:spPr bwMode="auto">
          <a:xfrm>
            <a:off x="4648200" y="4876800"/>
            <a:ext cx="3030538" cy="1211263"/>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04" name="Line 4"/>
          <p:cNvSpPr>
            <a:spLocks noChangeShapeType="1"/>
          </p:cNvSpPr>
          <p:nvPr/>
        </p:nvSpPr>
        <p:spPr bwMode="auto">
          <a:xfrm flipV="1">
            <a:off x="7377113" y="1966913"/>
            <a:ext cx="795337" cy="1989137"/>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05" name="Line 5"/>
          <p:cNvSpPr>
            <a:spLocks noChangeShapeType="1"/>
          </p:cNvSpPr>
          <p:nvPr/>
        </p:nvSpPr>
        <p:spPr bwMode="auto">
          <a:xfrm flipH="1" flipV="1">
            <a:off x="6934200" y="1447800"/>
            <a:ext cx="1219200" cy="533400"/>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06" name="Line 6"/>
          <p:cNvSpPr>
            <a:spLocks noChangeShapeType="1"/>
          </p:cNvSpPr>
          <p:nvPr/>
        </p:nvSpPr>
        <p:spPr bwMode="auto">
          <a:xfrm flipH="1">
            <a:off x="5410200" y="1447800"/>
            <a:ext cx="1524000" cy="3657600"/>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07" name="Line 7"/>
          <p:cNvSpPr>
            <a:spLocks noChangeShapeType="1"/>
          </p:cNvSpPr>
          <p:nvPr/>
        </p:nvSpPr>
        <p:spPr bwMode="auto">
          <a:xfrm flipH="1" flipV="1">
            <a:off x="4572000" y="4800600"/>
            <a:ext cx="838200" cy="304800"/>
          </a:xfrm>
          <a:prstGeom prst="line">
            <a:avLst/>
          </a:prstGeom>
          <a:noFill/>
          <a:ln w="38100">
            <a:solidFill>
              <a:srgbClr val="33CC33"/>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30728" name="Text Box 8"/>
          <p:cNvSpPr txBox="1">
            <a:spLocks noChangeArrowheads="1"/>
          </p:cNvSpPr>
          <p:nvPr/>
        </p:nvSpPr>
        <p:spPr bwMode="auto">
          <a:xfrm>
            <a:off x="63500" y="74613"/>
            <a:ext cx="3487738" cy="6711950"/>
          </a:xfrm>
          <a:prstGeom prst="rect">
            <a:avLst/>
          </a:prstGeom>
          <a:solidFill>
            <a:schemeClr val="bg1"/>
          </a:solidFill>
          <a:ln w="28575">
            <a:solidFill>
              <a:srgbClr val="FF0000"/>
            </a:solidFill>
            <a:prstDash val="dashDot"/>
            <a:miter lim="800000"/>
            <a:headEnd/>
            <a:tailEnd/>
          </a:ln>
          <a:effectLst/>
        </p:spPr>
        <p:txBody>
          <a:bodyPr>
            <a:spAutoFit/>
          </a:bodyPr>
          <a:lstStyle/>
          <a:p>
            <a:pPr eaLnBrk="1" fontAlgn="base" hangingPunct="1"/>
            <a:r>
              <a:rPr lang="zh-TW" altLang="en-US" sz="1800">
                <a:solidFill>
                  <a:srgbClr val="000000"/>
                </a:solidFill>
                <a:latin typeface="Times New Roman" pitchFamily="18" charset="0"/>
                <a:cs typeface="Arial" charset="0"/>
              </a:rPr>
              <a:t>機械部員工可競猜何兆良先生及唐維政先生需要幾多步能完成右圖內紅、綠色路線，最接近之6位員工可分別獲得超巿現金券$500, $300 及 $200。</a:t>
            </a:r>
          </a:p>
          <a:p>
            <a:pPr eaLnBrk="1" fontAlgn="base" hangingPunct="1"/>
            <a:endParaRPr lang="zh-TW" altLang="en-US" sz="1800">
              <a:solidFill>
                <a:srgbClr val="000000"/>
              </a:solidFill>
              <a:latin typeface="Times New Roman" pitchFamily="18" charset="0"/>
              <a:cs typeface="Arial" charset="0"/>
            </a:endParaRPr>
          </a:p>
          <a:p>
            <a:pPr eaLnBrk="1" fontAlgn="base" hangingPunct="1"/>
            <a:r>
              <a:rPr lang="zh-TW" altLang="en-US" sz="1800">
                <a:solidFill>
                  <a:srgbClr val="000000"/>
                </a:solidFill>
                <a:latin typeface="Times New Roman" pitchFamily="18" charset="0"/>
                <a:cs typeface="Arial" charset="0"/>
              </a:rPr>
              <a:t>步行日期：</a:t>
            </a:r>
            <a:r>
              <a:rPr lang="zh-TW" altLang="en-US" sz="1800" u="sng">
                <a:solidFill>
                  <a:srgbClr val="339933"/>
                </a:solidFill>
                <a:latin typeface="Times New Roman" pitchFamily="18" charset="0"/>
                <a:cs typeface="Arial" charset="0"/>
              </a:rPr>
              <a:t>25/5/2011</a:t>
            </a:r>
          </a:p>
          <a:p>
            <a:pPr eaLnBrk="1" fontAlgn="base" hangingPunct="1"/>
            <a:r>
              <a:rPr lang="zh-TW" altLang="en-US" sz="1800">
                <a:solidFill>
                  <a:srgbClr val="000000"/>
                </a:solidFill>
                <a:latin typeface="Times New Roman" pitchFamily="18" charset="0"/>
                <a:cs typeface="Arial" charset="0"/>
              </a:rPr>
              <a:t>起步時間：12:15 </a:t>
            </a:r>
            <a:r>
              <a:rPr lang="en-US" altLang="zh-TW" sz="1800">
                <a:solidFill>
                  <a:srgbClr val="000000"/>
                </a:solidFill>
                <a:latin typeface="Times New Roman" pitchFamily="18" charset="0"/>
                <a:cs typeface="Arial" charset="0"/>
              </a:rPr>
              <a:t>pm</a:t>
            </a:r>
          </a:p>
          <a:p>
            <a:pPr eaLnBrk="1" fontAlgn="base" hangingPunct="1"/>
            <a:r>
              <a:rPr lang="en-US" altLang="zh-TW" sz="1800">
                <a:solidFill>
                  <a:srgbClr val="000000"/>
                </a:solidFill>
                <a:latin typeface="Times New Roman" pitchFamily="18" charset="0"/>
                <a:cs typeface="Arial" charset="0"/>
              </a:rPr>
              <a:t>(</a:t>
            </a:r>
            <a:r>
              <a:rPr lang="zh-TW" altLang="en-US" sz="1800">
                <a:solidFill>
                  <a:srgbClr val="000000"/>
                </a:solidFill>
                <a:latin typeface="Times New Roman" pitchFamily="18" charset="0"/>
                <a:cs typeface="Arial" charset="0"/>
              </a:rPr>
              <a:t>需時約25 – 30分鐘)</a:t>
            </a:r>
          </a:p>
          <a:p>
            <a:pPr eaLnBrk="1" fontAlgn="base" hangingPunct="1"/>
            <a:endParaRPr lang="zh-TW" altLang="en-US" sz="1800">
              <a:solidFill>
                <a:srgbClr val="000000"/>
              </a:solidFill>
              <a:latin typeface="Times New Roman" pitchFamily="18" charset="0"/>
              <a:cs typeface="Arial" charset="0"/>
            </a:endParaRPr>
          </a:p>
          <a:p>
            <a:pPr eaLnBrk="1" fontAlgn="base" hangingPunct="1"/>
            <a:r>
              <a:rPr lang="zh-TW" altLang="en-US" sz="1800">
                <a:solidFill>
                  <a:srgbClr val="000000"/>
                </a:solidFill>
                <a:latin typeface="Times New Roman" pitchFamily="18" charset="0"/>
                <a:cs typeface="Arial" charset="0"/>
              </a:rPr>
              <a:t>起步及終點：掌型機外</a:t>
            </a:r>
          </a:p>
          <a:p>
            <a:pPr eaLnBrk="1" fontAlgn="base" hangingPunct="1"/>
            <a:endParaRPr lang="zh-TW" altLang="en-US" sz="1800">
              <a:solidFill>
                <a:srgbClr val="000000"/>
              </a:solidFill>
              <a:latin typeface="Times New Roman" pitchFamily="18" charset="0"/>
              <a:cs typeface="Arial" charset="0"/>
            </a:endParaRPr>
          </a:p>
          <a:p>
            <a:pPr eaLnBrk="1" fontAlgn="base" hangingPunct="1"/>
            <a:r>
              <a:rPr lang="zh-TW" altLang="en-US" sz="1800">
                <a:solidFill>
                  <a:srgbClr val="000000"/>
                </a:solidFill>
                <a:latin typeface="Times New Roman" pitchFamily="18" charset="0"/>
                <a:cs typeface="Arial" charset="0"/>
              </a:rPr>
              <a:t>正確步數：以兩位步行者身上計步器之步數為準 </a:t>
            </a:r>
          </a:p>
          <a:p>
            <a:pPr eaLnBrk="1" fontAlgn="base" hangingPunct="1"/>
            <a:endParaRPr lang="zh-TW" altLang="en-US" sz="1800">
              <a:solidFill>
                <a:srgbClr val="000000"/>
              </a:solidFill>
              <a:latin typeface="Times New Roman" pitchFamily="18" charset="0"/>
              <a:cs typeface="Arial" charset="0"/>
            </a:endParaRPr>
          </a:p>
          <a:p>
            <a:pPr eaLnBrk="1" fontAlgn="base" hangingPunct="1"/>
            <a:r>
              <a:rPr lang="zh-TW" altLang="en-US" sz="1800">
                <a:solidFill>
                  <a:srgbClr val="000000"/>
                </a:solidFill>
                <a:latin typeface="Times New Roman" pitchFamily="18" charset="0"/>
                <a:cs typeface="Arial" charset="0"/>
              </a:rPr>
              <a:t>參加辦法：機械部員工可到接待處索取計步器，自己試行一次，然後再到接待處登記閣之心水步數，截止登記心水步數時間為24/5 中午12時前</a:t>
            </a:r>
          </a:p>
          <a:p>
            <a:pPr eaLnBrk="1" fontAlgn="base" hangingPunct="1"/>
            <a:endParaRPr lang="zh-TW" altLang="en-US" sz="1800">
              <a:solidFill>
                <a:srgbClr val="000000"/>
              </a:solidFill>
              <a:latin typeface="Times New Roman" pitchFamily="18" charset="0"/>
              <a:cs typeface="Arial" charset="0"/>
            </a:endParaRPr>
          </a:p>
          <a:p>
            <a:pPr eaLnBrk="1" fontAlgn="base" hangingPunct="1"/>
            <a:r>
              <a:rPr lang="zh-TW" altLang="en-US" sz="1800">
                <a:solidFill>
                  <a:srgbClr val="000000"/>
                </a:solidFill>
                <a:latin typeface="Times New Roman" pitchFamily="18" charset="0"/>
                <a:cs typeface="Arial" charset="0"/>
              </a:rPr>
              <a:t>註：每名員工只能登記一個步數 (何生或唐生)</a:t>
            </a:r>
          </a:p>
          <a:p>
            <a:pPr eaLnBrk="1" fontAlgn="base" hangingPunct="1"/>
            <a:endParaRPr lang="zh-TW" altLang="en-US" sz="1800">
              <a:solidFill>
                <a:srgbClr val="000000"/>
              </a:solidFill>
              <a:latin typeface="Times New Roman" pitchFamily="18" charset="0"/>
              <a:cs typeface="Arial" charset="0"/>
            </a:endParaRPr>
          </a:p>
        </p:txBody>
      </p:sp>
      <p:sp>
        <p:nvSpPr>
          <p:cNvPr id="230409" name="Line 9"/>
          <p:cNvSpPr>
            <a:spLocks noChangeShapeType="1"/>
          </p:cNvSpPr>
          <p:nvPr/>
        </p:nvSpPr>
        <p:spPr bwMode="auto">
          <a:xfrm flipV="1">
            <a:off x="7696200" y="4402138"/>
            <a:ext cx="703263" cy="1693862"/>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10" name="Line 10"/>
          <p:cNvSpPr>
            <a:spLocks noChangeShapeType="1"/>
          </p:cNvSpPr>
          <p:nvPr/>
        </p:nvSpPr>
        <p:spPr bwMode="auto">
          <a:xfrm flipH="1" flipV="1">
            <a:off x="7378700" y="3933825"/>
            <a:ext cx="1003300" cy="409575"/>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30411" name="WordArt 11"/>
          <p:cNvSpPr>
            <a:spLocks noChangeArrowheads="1" noChangeShapeType="1" noTextEdit="1"/>
          </p:cNvSpPr>
          <p:nvPr/>
        </p:nvSpPr>
        <p:spPr bwMode="auto">
          <a:xfrm>
            <a:off x="3733800" y="0"/>
            <a:ext cx="5257800" cy="1219200"/>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
              <a:avLst>
                <a:gd name="adj" fmla="val 26227"/>
              </a:avLst>
            </a:prstTxWarp>
          </a:bodyPr>
          <a:lstStyle/>
          <a:p>
            <a:pPr algn="ctr" eaLnBrk="1" fontAlgn="base" hangingPunct="1">
              <a:defRPr/>
            </a:pPr>
            <a:r>
              <a:rPr lang="en-US" altLang="zh-TW" sz="3600" b="1" kern="10">
                <a:ln w="9525">
                  <a:solidFill>
                    <a:srgbClr val="FF3300"/>
                  </a:solidFill>
                  <a:round/>
                  <a:headEnd/>
                  <a:tailEnd/>
                </a:ln>
                <a:solidFill>
                  <a:srgbClr val="FF00FF"/>
                </a:solidFill>
                <a:latin typeface="Impact"/>
                <a:ea typeface="新細明體"/>
                <a:cs typeface="Arial" pitchFamily="34" charset="0"/>
              </a:rPr>
              <a:t>"</a:t>
            </a:r>
            <a:r>
              <a:rPr lang="zh-TW" altLang="en-US" sz="3600" b="1" kern="10">
                <a:ln w="9525">
                  <a:solidFill>
                    <a:srgbClr val="FF3300"/>
                  </a:solidFill>
                  <a:round/>
                  <a:headEnd/>
                  <a:tailEnd/>
                </a:ln>
                <a:solidFill>
                  <a:srgbClr val="FF00FF"/>
                </a:solidFill>
                <a:latin typeface="Impact"/>
                <a:ea typeface="新細明體"/>
                <a:cs typeface="Arial" pitchFamily="34" charset="0"/>
              </a:rPr>
              <a:t>步出健康人生路</a:t>
            </a:r>
            <a:r>
              <a:rPr lang="en-US" altLang="zh-TW" sz="3600" b="1" kern="10">
                <a:ln w="9525">
                  <a:solidFill>
                    <a:srgbClr val="FF3300"/>
                  </a:solidFill>
                  <a:round/>
                  <a:headEnd/>
                  <a:tailEnd/>
                </a:ln>
                <a:solidFill>
                  <a:srgbClr val="FF00FF"/>
                </a:solidFill>
                <a:latin typeface="Impact"/>
                <a:ea typeface="新細明體"/>
                <a:cs typeface="Arial" pitchFamily="34" charset="0"/>
              </a:rPr>
              <a:t>"</a:t>
            </a:r>
            <a:endParaRPr lang="en-US" sz="3600" b="1" kern="10">
              <a:ln w="9525">
                <a:solidFill>
                  <a:srgbClr val="FF3300"/>
                </a:solidFill>
                <a:round/>
                <a:headEnd/>
                <a:tailEnd/>
              </a:ln>
              <a:solidFill>
                <a:srgbClr val="FF00FF"/>
              </a:solidFill>
              <a:latin typeface="Impact"/>
              <a:ea typeface="+mn-ea"/>
              <a:cs typeface="Arial" pitchFamily="34" charset="0"/>
            </a:endParaRPr>
          </a:p>
        </p:txBody>
      </p:sp>
      <p:sp>
        <p:nvSpPr>
          <p:cNvPr id="30732" name="TextBox 11"/>
          <p:cNvSpPr txBox="1">
            <a:spLocks noChangeArrowheads="1"/>
          </p:cNvSpPr>
          <p:nvPr/>
        </p:nvSpPr>
        <p:spPr bwMode="auto">
          <a:xfrm>
            <a:off x="2794000" y="1247775"/>
            <a:ext cx="17780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027" descr="C:\Documents and Settings\stephentao\Desktop\Stephen Tao CSD 20110314\Picture\20110525 Get Moving\IMG_4892-1.JPG"/>
          <p:cNvPicPr>
            <a:picLocks noChangeAspect="1" noChangeArrowheads="1"/>
          </p:cNvPicPr>
          <p:nvPr/>
        </p:nvPicPr>
        <p:blipFill>
          <a:blip r:embed="rId2" cstate="print"/>
          <a:srcRect/>
          <a:stretch>
            <a:fillRect/>
          </a:stretch>
        </p:blipFill>
        <p:spPr bwMode="auto">
          <a:xfrm>
            <a:off x="152400" y="1000125"/>
            <a:ext cx="8763000" cy="5781675"/>
          </a:xfrm>
          <a:prstGeom prst="rect">
            <a:avLst/>
          </a:prstGeom>
          <a:noFill/>
          <a:ln w="9525">
            <a:solidFill>
              <a:schemeClr val="hlink"/>
            </a:solidFill>
            <a:miter lim="800000"/>
            <a:headEnd/>
            <a:tailEnd/>
          </a:ln>
        </p:spPr>
      </p:pic>
      <p:pic>
        <p:nvPicPr>
          <p:cNvPr id="31747" name="Picture 1028" descr="C:\Documents and Settings\stephentao\Desktop\Stephen Tao CSD 20110314\Picture\20110525 Get Moving\IMG_4889-1.JPG"/>
          <p:cNvPicPr>
            <a:picLocks noChangeAspect="1" noChangeArrowheads="1"/>
          </p:cNvPicPr>
          <p:nvPr/>
        </p:nvPicPr>
        <p:blipFill>
          <a:blip r:embed="rId3" cstate="print"/>
          <a:srcRect/>
          <a:stretch>
            <a:fillRect/>
          </a:stretch>
        </p:blipFill>
        <p:spPr bwMode="auto">
          <a:xfrm>
            <a:off x="4876800" y="228600"/>
            <a:ext cx="4038600" cy="2582863"/>
          </a:xfrm>
          <a:prstGeom prst="rect">
            <a:avLst/>
          </a:prstGeom>
          <a:noFill/>
          <a:ln w="9525">
            <a:solidFill>
              <a:schemeClr val="hlink"/>
            </a:solidFill>
            <a:miter lim="800000"/>
            <a:headEnd/>
            <a:tailEnd/>
          </a:ln>
        </p:spPr>
      </p:pic>
      <p:sp>
        <p:nvSpPr>
          <p:cNvPr id="31748" name="TextBox 3"/>
          <p:cNvSpPr txBox="1">
            <a:spLocks noChangeArrowheads="1"/>
          </p:cNvSpPr>
          <p:nvPr/>
        </p:nvSpPr>
        <p:spPr bwMode="auto">
          <a:xfrm>
            <a:off x="7416800" y="15875"/>
            <a:ext cx="17145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
        <p:nvSpPr>
          <p:cNvPr id="5" name="Rectangle 4"/>
          <p:cNvSpPr/>
          <p:nvPr/>
        </p:nvSpPr>
        <p:spPr>
          <a:xfrm>
            <a:off x="549330" y="233295"/>
            <a:ext cx="3792257" cy="461665"/>
          </a:xfrm>
          <a:prstGeom prst="rect">
            <a:avLst/>
          </a:prstGeom>
        </p:spPr>
        <p:txBody>
          <a:bodyPr wrap="none">
            <a:spAutoFit/>
          </a:bodyPr>
          <a:lstStyle/>
          <a:p>
            <a:r>
              <a:rPr lang="en-US" altLang="zh-TW" b="1" dirty="0" smtClean="0">
                <a:solidFill>
                  <a:srgbClr val="339933"/>
                </a:solidFill>
              </a:rPr>
              <a:t>Get Moving – On your Feet</a:t>
            </a:r>
            <a:endParaRPr lang="zh-TW" altLang="en-US"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3" descr="C:\Documents and Settings\stephentao\Desktop\Stephen Tao CSD 20110314\Picture\20110525 Get Moving\IMG_4848-1.JPG"/>
          <p:cNvPicPr>
            <a:picLocks noChangeAspect="1" noChangeArrowheads="1"/>
          </p:cNvPicPr>
          <p:nvPr/>
        </p:nvPicPr>
        <p:blipFill>
          <a:blip r:embed="rId2" cstate="print"/>
          <a:srcRect/>
          <a:stretch>
            <a:fillRect/>
          </a:stretch>
        </p:blipFill>
        <p:spPr bwMode="auto">
          <a:xfrm>
            <a:off x="152400" y="228600"/>
            <a:ext cx="8915400" cy="6413500"/>
          </a:xfrm>
          <a:prstGeom prst="rect">
            <a:avLst/>
          </a:prstGeom>
          <a:noFill/>
          <a:ln w="9525">
            <a:noFill/>
            <a:miter lim="800000"/>
            <a:headEnd/>
            <a:tailEnd/>
          </a:ln>
        </p:spPr>
      </p:pic>
      <p:sp>
        <p:nvSpPr>
          <p:cNvPr id="32771" name="TextBox 2"/>
          <p:cNvSpPr txBox="1">
            <a:spLocks noChangeArrowheads="1"/>
          </p:cNvSpPr>
          <p:nvPr/>
        </p:nvSpPr>
        <p:spPr bwMode="auto">
          <a:xfrm>
            <a:off x="7327900" y="12700"/>
            <a:ext cx="18034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a:stretch>
            <a:fillRect/>
          </a:stretch>
        </p:blipFill>
        <p:spPr bwMode="auto">
          <a:xfrm>
            <a:off x="754063" y="50800"/>
            <a:ext cx="7669212" cy="6759575"/>
          </a:xfrm>
          <a:prstGeom prst="rect">
            <a:avLst/>
          </a:prstGeom>
          <a:noFill/>
          <a:ln w="9525">
            <a:noFill/>
            <a:miter lim="800000"/>
            <a:headEnd/>
            <a:tailEnd/>
          </a:ln>
          <a:effectLst/>
        </p:spPr>
      </p:pic>
      <p:sp>
        <p:nvSpPr>
          <p:cNvPr id="33795" name="TextBox 2"/>
          <p:cNvSpPr txBox="1">
            <a:spLocks noChangeArrowheads="1"/>
          </p:cNvSpPr>
          <p:nvPr/>
        </p:nvSpPr>
        <p:spPr bwMode="auto">
          <a:xfrm>
            <a:off x="7416800" y="12700"/>
            <a:ext cx="1717675"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Documents and Settings\stephentao\Desktop\Stephen Tao CSD 20110314\Picture\20110525 Get Moving\IMG_4931-1.JPG"/>
          <p:cNvPicPr>
            <a:picLocks noChangeAspect="1" noChangeArrowheads="1"/>
          </p:cNvPicPr>
          <p:nvPr/>
        </p:nvPicPr>
        <p:blipFill>
          <a:blip r:embed="rId2" cstate="print"/>
          <a:srcRect/>
          <a:stretch>
            <a:fillRect/>
          </a:stretch>
        </p:blipFill>
        <p:spPr bwMode="auto">
          <a:xfrm>
            <a:off x="609600" y="434109"/>
            <a:ext cx="4572000" cy="2103438"/>
          </a:xfrm>
          <a:prstGeom prst="rect">
            <a:avLst/>
          </a:prstGeom>
          <a:noFill/>
          <a:ln w="9525">
            <a:solidFill>
              <a:schemeClr val="hlink"/>
            </a:solidFill>
            <a:miter lim="800000"/>
            <a:headEnd/>
            <a:tailEnd/>
          </a:ln>
        </p:spPr>
      </p:pic>
      <p:pic>
        <p:nvPicPr>
          <p:cNvPr id="34819" name="Picture 4" descr="C:\Documents and Settings\stephentao\Desktop\Stephen Tao CSD 20110314\Picture\20110525 Get Moving\IMG_4941-1.JPG"/>
          <p:cNvPicPr>
            <a:picLocks noChangeAspect="1" noChangeArrowheads="1"/>
          </p:cNvPicPr>
          <p:nvPr/>
        </p:nvPicPr>
        <p:blipFill>
          <a:blip r:embed="rId3" cstate="print"/>
          <a:srcRect/>
          <a:stretch>
            <a:fillRect/>
          </a:stretch>
        </p:blipFill>
        <p:spPr bwMode="auto">
          <a:xfrm>
            <a:off x="5590308" y="2254251"/>
            <a:ext cx="3048000" cy="2444750"/>
          </a:xfrm>
          <a:prstGeom prst="rect">
            <a:avLst/>
          </a:prstGeom>
          <a:noFill/>
          <a:ln w="9525">
            <a:solidFill>
              <a:schemeClr val="hlink"/>
            </a:solidFill>
            <a:miter lim="800000"/>
            <a:headEnd/>
            <a:tailEnd/>
          </a:ln>
        </p:spPr>
      </p:pic>
      <p:pic>
        <p:nvPicPr>
          <p:cNvPr id="34820" name="Picture 5" descr="C:\Documents and Settings\stephentao\Desktop\Stephen Tao CSD 20110314\Picture\20110525 Get Moving\IMG_4946-1.JPG"/>
          <p:cNvPicPr>
            <a:picLocks noChangeAspect="1" noChangeArrowheads="1"/>
          </p:cNvPicPr>
          <p:nvPr/>
        </p:nvPicPr>
        <p:blipFill>
          <a:blip r:embed="rId4" cstate="print"/>
          <a:srcRect/>
          <a:stretch>
            <a:fillRect/>
          </a:stretch>
        </p:blipFill>
        <p:spPr bwMode="auto">
          <a:xfrm>
            <a:off x="394854" y="3174999"/>
            <a:ext cx="5029200" cy="3281363"/>
          </a:xfrm>
          <a:prstGeom prst="rect">
            <a:avLst/>
          </a:prstGeom>
          <a:noFill/>
          <a:ln w="9525">
            <a:solidFill>
              <a:schemeClr val="hlink"/>
            </a:solidFill>
            <a:miter lim="800000"/>
            <a:headEnd/>
            <a:tailEnd/>
          </a:ln>
        </p:spPr>
      </p:pic>
      <p:sp>
        <p:nvSpPr>
          <p:cNvPr id="250887" name="Text Box 7"/>
          <p:cNvSpPr txBox="1">
            <a:spLocks noChangeArrowheads="1"/>
          </p:cNvSpPr>
          <p:nvPr/>
        </p:nvSpPr>
        <p:spPr bwMode="auto">
          <a:xfrm>
            <a:off x="2161309" y="2586182"/>
            <a:ext cx="2743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fontAlgn="base" hangingPunct="1">
              <a:spcBef>
                <a:spcPct val="50000"/>
              </a:spcBef>
              <a:defRPr/>
            </a:pPr>
            <a:r>
              <a:rPr lang="en-US" b="1" dirty="0">
                <a:solidFill>
                  <a:prstClr val="black"/>
                </a:solidFill>
                <a:latin typeface="新細明體" pitchFamily="18" charset="-120"/>
                <a:ea typeface="+mn-ea"/>
                <a:cs typeface="Arial" pitchFamily="34" charset="0"/>
              </a:rPr>
              <a:t>圍 賽 果</a:t>
            </a:r>
          </a:p>
        </p:txBody>
      </p:sp>
      <p:sp>
        <p:nvSpPr>
          <p:cNvPr id="34822" name="TextBox 5"/>
          <p:cNvSpPr txBox="1">
            <a:spLocks noChangeArrowheads="1"/>
          </p:cNvSpPr>
          <p:nvPr/>
        </p:nvSpPr>
        <p:spPr bwMode="auto">
          <a:xfrm>
            <a:off x="7429500" y="15875"/>
            <a:ext cx="17145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
        <p:nvSpPr>
          <p:cNvPr id="7" name="Rectangle 6"/>
          <p:cNvSpPr/>
          <p:nvPr/>
        </p:nvSpPr>
        <p:spPr>
          <a:xfrm>
            <a:off x="5231670" y="1055331"/>
            <a:ext cx="3792257" cy="461665"/>
          </a:xfrm>
          <a:prstGeom prst="rect">
            <a:avLst/>
          </a:prstGeom>
        </p:spPr>
        <p:txBody>
          <a:bodyPr wrap="none">
            <a:spAutoFit/>
          </a:bodyPr>
          <a:lstStyle/>
          <a:p>
            <a:r>
              <a:rPr lang="en-US" altLang="zh-TW" b="1" dirty="0" smtClean="0">
                <a:solidFill>
                  <a:srgbClr val="339933"/>
                </a:solidFill>
              </a:rPr>
              <a:t>Get Moving – On your Feet</a:t>
            </a:r>
            <a:endParaRPr lang="zh-TW" alt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26"/>
          <p:cNvPicPr>
            <a:picLocks noChangeAspect="1" noChangeArrowheads="1"/>
          </p:cNvPicPr>
          <p:nvPr/>
        </p:nvPicPr>
        <p:blipFill>
          <a:blip r:embed="rId2" cstate="print"/>
          <a:srcRect l="55556" t="34940" r="16322" b="26889"/>
          <a:stretch>
            <a:fillRect/>
          </a:stretch>
        </p:blipFill>
        <p:spPr bwMode="auto">
          <a:xfrm>
            <a:off x="2514600" y="1219200"/>
            <a:ext cx="6629400" cy="5624513"/>
          </a:xfrm>
          <a:prstGeom prst="rect">
            <a:avLst/>
          </a:prstGeom>
          <a:noFill/>
          <a:ln w="9525">
            <a:noFill/>
            <a:miter lim="800000"/>
            <a:headEnd/>
            <a:tailEnd/>
          </a:ln>
          <a:effectLst/>
        </p:spPr>
      </p:pic>
      <p:sp>
        <p:nvSpPr>
          <p:cNvPr id="244739" name="Line 1027"/>
          <p:cNvSpPr>
            <a:spLocks noChangeShapeType="1"/>
          </p:cNvSpPr>
          <p:nvPr/>
        </p:nvSpPr>
        <p:spPr bwMode="auto">
          <a:xfrm>
            <a:off x="4648200" y="4876800"/>
            <a:ext cx="3030538" cy="1211263"/>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0" name="Line 1028"/>
          <p:cNvSpPr>
            <a:spLocks noChangeShapeType="1"/>
          </p:cNvSpPr>
          <p:nvPr/>
        </p:nvSpPr>
        <p:spPr bwMode="auto">
          <a:xfrm flipV="1">
            <a:off x="7377113" y="1966913"/>
            <a:ext cx="795337" cy="1989137"/>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1" name="Line 1029"/>
          <p:cNvSpPr>
            <a:spLocks noChangeShapeType="1"/>
          </p:cNvSpPr>
          <p:nvPr/>
        </p:nvSpPr>
        <p:spPr bwMode="auto">
          <a:xfrm flipH="1" flipV="1">
            <a:off x="6934200" y="1447800"/>
            <a:ext cx="1219200" cy="533400"/>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2" name="Line 1030"/>
          <p:cNvSpPr>
            <a:spLocks noChangeShapeType="1"/>
          </p:cNvSpPr>
          <p:nvPr/>
        </p:nvSpPr>
        <p:spPr bwMode="auto">
          <a:xfrm flipH="1">
            <a:off x="5410200" y="1447800"/>
            <a:ext cx="1524000" cy="3657600"/>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3" name="Line 1031"/>
          <p:cNvSpPr>
            <a:spLocks noChangeShapeType="1"/>
          </p:cNvSpPr>
          <p:nvPr/>
        </p:nvSpPr>
        <p:spPr bwMode="auto">
          <a:xfrm flipH="1" flipV="1">
            <a:off x="4572000" y="4800600"/>
            <a:ext cx="838200" cy="304800"/>
          </a:xfrm>
          <a:prstGeom prst="line">
            <a:avLst/>
          </a:prstGeom>
          <a:noFill/>
          <a:ln w="38100">
            <a:solidFill>
              <a:srgbClr val="33CC33"/>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35848" name="Text Box 1032"/>
          <p:cNvSpPr txBox="1">
            <a:spLocks noChangeArrowheads="1"/>
          </p:cNvSpPr>
          <p:nvPr/>
        </p:nvSpPr>
        <p:spPr bwMode="auto">
          <a:xfrm>
            <a:off x="95250" y="668338"/>
            <a:ext cx="2451100" cy="5519737"/>
          </a:xfrm>
          <a:prstGeom prst="rect">
            <a:avLst/>
          </a:prstGeom>
          <a:solidFill>
            <a:schemeClr val="bg1"/>
          </a:solidFill>
          <a:ln w="28575">
            <a:solidFill>
              <a:srgbClr val="FF0000"/>
            </a:solidFill>
            <a:prstDash val="dashDot"/>
            <a:miter lim="800000"/>
            <a:headEnd/>
            <a:tailEnd/>
          </a:ln>
          <a:effectLst/>
        </p:spPr>
        <p:txBody>
          <a:bodyPr>
            <a:spAutoFit/>
          </a:bodyPr>
          <a:lstStyle/>
          <a:p>
            <a:pPr algn="ctr" eaLnBrk="1" fontAlgn="base" hangingPunct="1"/>
            <a:r>
              <a:rPr lang="zh-TW" altLang="en-US" b="1" u="sng">
                <a:solidFill>
                  <a:srgbClr val="000000"/>
                </a:solidFill>
                <a:latin typeface="Times New Roman" pitchFamily="18" charset="0"/>
                <a:cs typeface="Arial" charset="0"/>
              </a:rPr>
              <a:t>比賽結果</a:t>
            </a:r>
          </a:p>
          <a:p>
            <a:pPr eaLnBrk="1" fontAlgn="base" hangingPunct="1"/>
            <a:endParaRPr lang="zh-TW" altLang="en-US" b="1" u="sng">
              <a:solidFill>
                <a:srgbClr val="000000"/>
              </a:solidFill>
              <a:latin typeface="Times New Roman" pitchFamily="18" charset="0"/>
              <a:cs typeface="Arial" charset="0"/>
            </a:endParaRPr>
          </a:p>
          <a:p>
            <a:pPr eaLnBrk="1" fontAlgn="base" hangingPunct="1"/>
            <a:r>
              <a:rPr lang="zh-TW" altLang="en-US" sz="1800" b="1">
                <a:solidFill>
                  <a:srgbClr val="000000"/>
                </a:solidFill>
                <a:latin typeface="Times New Roman" pitchFamily="18" charset="0"/>
                <a:cs typeface="Arial" charset="0"/>
              </a:rPr>
              <a:t>唐維政先生：3521步</a:t>
            </a:r>
          </a:p>
          <a:p>
            <a:pPr eaLnBrk="1" fontAlgn="base" hangingPunct="1"/>
            <a:endParaRPr lang="zh-TW" altLang="en-US" sz="1800" b="1">
              <a:solidFill>
                <a:srgbClr val="000000"/>
              </a:solidFill>
              <a:latin typeface="Times New Roman" pitchFamily="18" charset="0"/>
              <a:cs typeface="Arial" charset="0"/>
            </a:endParaRPr>
          </a:p>
          <a:p>
            <a:pPr eaLnBrk="1" fontAlgn="base" hangingPunct="1"/>
            <a:r>
              <a:rPr lang="zh-TW" altLang="en-US" sz="1800" b="1">
                <a:solidFill>
                  <a:srgbClr val="000000"/>
                </a:solidFill>
                <a:latin typeface="Times New Roman" pitchFamily="18" charset="0"/>
                <a:cs typeface="Arial" charset="0"/>
              </a:rPr>
              <a:t>得獎名單</a:t>
            </a:r>
          </a:p>
          <a:p>
            <a:pPr eaLnBrk="1" fontAlgn="base" hangingPunct="1"/>
            <a:endParaRPr lang="zh-TW" altLang="en-US" sz="1800" b="1">
              <a:solidFill>
                <a:srgbClr val="000000"/>
              </a:solidFill>
              <a:latin typeface="Times New Roman" pitchFamily="18" charset="0"/>
              <a:cs typeface="Arial" charset="0"/>
            </a:endParaRPr>
          </a:p>
          <a:p>
            <a:pPr eaLnBrk="1" fontAlgn="base" hangingPunct="1"/>
            <a:r>
              <a:rPr lang="en-US" altLang="zh-TW" sz="1800" b="1">
                <a:solidFill>
                  <a:srgbClr val="000000"/>
                </a:solidFill>
                <a:latin typeface="Times New Roman" pitchFamily="18" charset="0"/>
                <a:cs typeface="Arial" charset="0"/>
              </a:rPr>
              <a:t>Gary Lee: 3540</a:t>
            </a:r>
            <a:r>
              <a:rPr lang="zh-TW" altLang="en-US" sz="1800" b="1">
                <a:solidFill>
                  <a:srgbClr val="000000"/>
                </a:solidFill>
                <a:latin typeface="Times New Roman" pitchFamily="18" charset="0"/>
                <a:cs typeface="Arial" charset="0"/>
              </a:rPr>
              <a:t>步 ($500, 相差19步)</a:t>
            </a:r>
          </a:p>
          <a:p>
            <a:pPr eaLnBrk="1" fontAlgn="base" hangingPunct="1"/>
            <a:r>
              <a:rPr lang="en-US" altLang="zh-TW" sz="1800" b="1">
                <a:solidFill>
                  <a:srgbClr val="000000"/>
                </a:solidFill>
                <a:latin typeface="Times New Roman" pitchFamily="18" charset="0"/>
                <a:cs typeface="Arial" charset="0"/>
              </a:rPr>
              <a:t>Joe Har: 3500</a:t>
            </a:r>
            <a:r>
              <a:rPr lang="zh-TW" altLang="en-US" sz="1800" b="1">
                <a:solidFill>
                  <a:srgbClr val="000000"/>
                </a:solidFill>
                <a:latin typeface="Times New Roman" pitchFamily="18" charset="0"/>
                <a:cs typeface="Arial" charset="0"/>
              </a:rPr>
              <a:t>步 ($500, 相差21步)</a:t>
            </a:r>
          </a:p>
          <a:p>
            <a:pPr eaLnBrk="1" fontAlgn="base" hangingPunct="1"/>
            <a:r>
              <a:rPr lang="zh-TW" altLang="en-US" sz="1800" b="1">
                <a:solidFill>
                  <a:srgbClr val="000000"/>
                </a:solidFill>
                <a:latin typeface="Times New Roman" pitchFamily="18" charset="0"/>
                <a:cs typeface="Arial" charset="0"/>
              </a:rPr>
              <a:t>李福鏗: 3555步 ($300, 相差34步)</a:t>
            </a:r>
          </a:p>
          <a:p>
            <a:pPr eaLnBrk="1" fontAlgn="base" hangingPunct="1"/>
            <a:r>
              <a:rPr lang="en-US" altLang="zh-TW" sz="1800" b="1">
                <a:solidFill>
                  <a:srgbClr val="000000"/>
                </a:solidFill>
                <a:latin typeface="Times New Roman" pitchFamily="18" charset="0"/>
                <a:cs typeface="Arial" charset="0"/>
              </a:rPr>
              <a:t>Au Ka Wai: 3472</a:t>
            </a:r>
            <a:r>
              <a:rPr lang="zh-TW" altLang="en-US" sz="1800" b="1">
                <a:solidFill>
                  <a:srgbClr val="000000"/>
                </a:solidFill>
                <a:latin typeface="Times New Roman" pitchFamily="18" charset="0"/>
                <a:cs typeface="Arial" charset="0"/>
              </a:rPr>
              <a:t>步 ($300, 相差49步)</a:t>
            </a:r>
          </a:p>
          <a:p>
            <a:pPr eaLnBrk="1" fontAlgn="base" hangingPunct="1"/>
            <a:r>
              <a:rPr lang="en-US" altLang="zh-TW" sz="1800" b="1">
                <a:solidFill>
                  <a:srgbClr val="000000"/>
                </a:solidFill>
                <a:latin typeface="Times New Roman" pitchFamily="18" charset="0"/>
                <a:cs typeface="Arial" charset="0"/>
              </a:rPr>
              <a:t>Wong Chi Wai: 3600 </a:t>
            </a:r>
            <a:r>
              <a:rPr lang="zh-TW" altLang="en-US" sz="1800" b="1">
                <a:solidFill>
                  <a:srgbClr val="000000"/>
                </a:solidFill>
                <a:latin typeface="Times New Roman" pitchFamily="18" charset="0"/>
                <a:cs typeface="Arial" charset="0"/>
              </a:rPr>
              <a:t>步 ($200, 相差79步)</a:t>
            </a:r>
          </a:p>
          <a:p>
            <a:pPr eaLnBrk="1" fontAlgn="base" hangingPunct="1"/>
            <a:r>
              <a:rPr lang="zh-TW" altLang="en-US" sz="1800" b="1">
                <a:solidFill>
                  <a:srgbClr val="000000"/>
                </a:solidFill>
                <a:latin typeface="Times New Roman" pitchFamily="18" charset="0"/>
                <a:cs typeface="Arial" charset="0"/>
              </a:rPr>
              <a:t>李振剛: 3406步 ($200, 相差115步)</a:t>
            </a:r>
            <a:endParaRPr lang="en-US" altLang="zh-TW" sz="1800" b="1">
              <a:solidFill>
                <a:srgbClr val="000000"/>
              </a:solidFill>
              <a:latin typeface="Times New Roman" pitchFamily="18" charset="0"/>
              <a:cs typeface="Arial" charset="0"/>
            </a:endParaRPr>
          </a:p>
          <a:p>
            <a:pPr eaLnBrk="1" fontAlgn="base" hangingPunct="1"/>
            <a:endParaRPr lang="zh-TW" altLang="en-US" sz="1800" b="1">
              <a:solidFill>
                <a:srgbClr val="000000"/>
              </a:solidFill>
              <a:latin typeface="Times New Roman" pitchFamily="18" charset="0"/>
              <a:cs typeface="Arial" charset="0"/>
            </a:endParaRPr>
          </a:p>
        </p:txBody>
      </p:sp>
      <p:sp>
        <p:nvSpPr>
          <p:cNvPr id="244745" name="Line 1033"/>
          <p:cNvSpPr>
            <a:spLocks noChangeShapeType="1"/>
          </p:cNvSpPr>
          <p:nvPr/>
        </p:nvSpPr>
        <p:spPr bwMode="auto">
          <a:xfrm flipV="1">
            <a:off x="7696200" y="4402138"/>
            <a:ext cx="703263" cy="1693862"/>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6" name="Line 1034"/>
          <p:cNvSpPr>
            <a:spLocks noChangeShapeType="1"/>
          </p:cNvSpPr>
          <p:nvPr/>
        </p:nvSpPr>
        <p:spPr bwMode="auto">
          <a:xfrm flipH="1" flipV="1">
            <a:off x="7378700" y="3933825"/>
            <a:ext cx="1003300" cy="409575"/>
          </a:xfrm>
          <a:prstGeom prst="line">
            <a:avLst/>
          </a:prstGeom>
          <a:noFill/>
          <a:ln w="38100">
            <a:solidFill>
              <a:srgbClr val="FF33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eaLnBrk="1" fontAlgn="base" hangingPunct="1">
              <a:defRPr/>
            </a:pPr>
            <a:endParaRPr lang="en-US" sz="1800" b="1">
              <a:solidFill>
                <a:prstClr val="black"/>
              </a:solidFill>
              <a:latin typeface="Arial" pitchFamily="34" charset="0"/>
              <a:ea typeface="+mn-ea"/>
              <a:cs typeface="Arial" pitchFamily="34" charset="0"/>
            </a:endParaRPr>
          </a:p>
        </p:txBody>
      </p:sp>
      <p:sp>
        <p:nvSpPr>
          <p:cNvPr id="244747" name="WordArt 1035"/>
          <p:cNvSpPr>
            <a:spLocks noChangeArrowheads="1" noChangeShapeType="1" noTextEdit="1"/>
          </p:cNvSpPr>
          <p:nvPr/>
        </p:nvSpPr>
        <p:spPr bwMode="auto">
          <a:xfrm>
            <a:off x="2743200" y="0"/>
            <a:ext cx="6248400" cy="1219200"/>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
              <a:avLst>
                <a:gd name="adj" fmla="val 26227"/>
              </a:avLst>
            </a:prstTxWarp>
          </a:bodyPr>
          <a:lstStyle/>
          <a:p>
            <a:pPr algn="ctr" eaLnBrk="1" fontAlgn="base" hangingPunct="1">
              <a:defRPr/>
            </a:pPr>
            <a:r>
              <a:rPr lang="en-US" altLang="zh-TW" sz="3600" b="1" kern="10">
                <a:ln w="9525">
                  <a:solidFill>
                    <a:srgbClr val="FF3300"/>
                  </a:solidFill>
                  <a:round/>
                  <a:headEnd/>
                  <a:tailEnd/>
                </a:ln>
                <a:solidFill>
                  <a:srgbClr val="FF00FF"/>
                </a:solidFill>
                <a:latin typeface="Impact"/>
                <a:ea typeface="新細明體"/>
                <a:cs typeface="Arial" pitchFamily="34" charset="0"/>
              </a:rPr>
              <a:t>"</a:t>
            </a:r>
            <a:r>
              <a:rPr lang="zh-TW" altLang="en-US" sz="3600" b="1" kern="10">
                <a:ln w="9525">
                  <a:solidFill>
                    <a:srgbClr val="FF3300"/>
                  </a:solidFill>
                  <a:round/>
                  <a:headEnd/>
                  <a:tailEnd/>
                </a:ln>
                <a:solidFill>
                  <a:srgbClr val="FF00FF"/>
                </a:solidFill>
                <a:latin typeface="Impact"/>
                <a:ea typeface="新細明體"/>
                <a:cs typeface="Arial" pitchFamily="34" charset="0"/>
              </a:rPr>
              <a:t>步出健康人生路</a:t>
            </a:r>
            <a:r>
              <a:rPr lang="en-US" altLang="zh-TW" sz="3600" b="1" kern="10">
                <a:ln w="9525">
                  <a:solidFill>
                    <a:srgbClr val="FF3300"/>
                  </a:solidFill>
                  <a:round/>
                  <a:headEnd/>
                  <a:tailEnd/>
                </a:ln>
                <a:solidFill>
                  <a:srgbClr val="FF00FF"/>
                </a:solidFill>
                <a:latin typeface="Impact"/>
                <a:ea typeface="新細明體"/>
                <a:cs typeface="Arial" pitchFamily="34" charset="0"/>
              </a:rPr>
              <a:t>"</a:t>
            </a:r>
            <a:endParaRPr lang="en-US" sz="3600" b="1" kern="10">
              <a:ln w="9525">
                <a:solidFill>
                  <a:srgbClr val="FF3300"/>
                </a:solidFill>
                <a:round/>
                <a:headEnd/>
                <a:tailEnd/>
              </a:ln>
              <a:solidFill>
                <a:srgbClr val="FF00FF"/>
              </a:solidFill>
              <a:latin typeface="Impact"/>
              <a:ea typeface="+mn-ea"/>
              <a:cs typeface="Arial" pitchFamily="34" charset="0"/>
            </a:endParaRPr>
          </a:p>
        </p:txBody>
      </p:sp>
      <p:sp>
        <p:nvSpPr>
          <p:cNvPr id="35852" name="TextBox 11"/>
          <p:cNvSpPr txBox="1">
            <a:spLocks noChangeArrowheads="1"/>
          </p:cNvSpPr>
          <p:nvPr/>
        </p:nvSpPr>
        <p:spPr bwMode="auto">
          <a:xfrm>
            <a:off x="2565400" y="1247775"/>
            <a:ext cx="1714500" cy="400050"/>
          </a:xfrm>
          <a:prstGeom prst="rect">
            <a:avLst/>
          </a:prstGeom>
          <a:solidFill>
            <a:srgbClr val="00FF00"/>
          </a:solidFill>
          <a:ln w="9525">
            <a:noFill/>
            <a:miter lim="800000"/>
            <a:headEnd/>
            <a:tailEnd/>
          </a:ln>
        </p:spPr>
        <p:txBody>
          <a:bodyPr>
            <a:spAutoFit/>
          </a:bodyPr>
          <a:lstStyle/>
          <a:p>
            <a:r>
              <a:rPr lang="en-US" altLang="zh-TW" sz="2000">
                <a:latin typeface="Arial" charset="0"/>
                <a:cs typeface="Arial" charset="0"/>
              </a:rPr>
              <a:t>28 June 2011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Gammon Skanska Powerpoint Master">
  <a:themeElements>
    <a:clrScheme name="Gammon Skanska Powerpoint Master 1">
      <a:dk1>
        <a:srgbClr val="D4D4D4"/>
      </a:dk1>
      <a:lt1>
        <a:srgbClr val="FFFFFF"/>
      </a:lt1>
      <a:dk2>
        <a:srgbClr val="333366"/>
      </a:dk2>
      <a:lt2>
        <a:srgbClr val="F2B40D"/>
      </a:lt2>
      <a:accent1>
        <a:srgbClr val="852924"/>
      </a:accent1>
      <a:accent2>
        <a:srgbClr val="45400F"/>
      </a:accent2>
      <a:accent3>
        <a:srgbClr val="ADADB8"/>
      </a:accent3>
      <a:accent4>
        <a:srgbClr val="DADADA"/>
      </a:accent4>
      <a:accent5>
        <a:srgbClr val="C2ACAC"/>
      </a:accent5>
      <a:accent6>
        <a:srgbClr val="3E390C"/>
      </a:accent6>
      <a:hlink>
        <a:srgbClr val="9F5919"/>
      </a:hlink>
      <a:folHlink>
        <a:srgbClr val="3E6177"/>
      </a:folHlink>
    </a:clrScheme>
    <a:fontScheme name="Gammon Skanska Powerpoint Master">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ctr"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ea typeface="新細明體" pitchFamily="18" charset="-120"/>
          </a:defRPr>
        </a:defPPr>
      </a:lstStyle>
    </a:lnDef>
  </a:objectDefaults>
  <a:extraClrSchemeLst>
    <a:extraClrScheme>
      <a:clrScheme name="Gammon Skanska Powerpoint Master 1">
        <a:dk1>
          <a:srgbClr val="D4D4D4"/>
        </a:dk1>
        <a:lt1>
          <a:srgbClr val="FFFFFF"/>
        </a:lt1>
        <a:dk2>
          <a:srgbClr val="333366"/>
        </a:dk2>
        <a:lt2>
          <a:srgbClr val="F2B40D"/>
        </a:lt2>
        <a:accent1>
          <a:srgbClr val="852924"/>
        </a:accent1>
        <a:accent2>
          <a:srgbClr val="45400F"/>
        </a:accent2>
        <a:accent3>
          <a:srgbClr val="ADADB8"/>
        </a:accent3>
        <a:accent4>
          <a:srgbClr val="DADADA"/>
        </a:accent4>
        <a:accent5>
          <a:srgbClr val="C2ACAC"/>
        </a:accent5>
        <a:accent6>
          <a:srgbClr val="3E390C"/>
        </a:accent6>
        <a:hlink>
          <a:srgbClr val="9F5919"/>
        </a:hlink>
        <a:folHlink>
          <a:srgbClr val="3E61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6000" dirty="0" smtClean="0"/>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C:\WINDOWS\TEMPOR~1\CONTENT.IE5\GT9ZF2WZ\GAMMON~1.POT</Template>
  <TotalTime>4071</TotalTime>
  <Words>848</Words>
  <Application>Microsoft Office PowerPoint</Application>
  <PresentationFormat>On-screen Show (4:3)</PresentationFormat>
  <Paragraphs>139</Paragraphs>
  <Slides>27</Slides>
  <Notes>0</Notes>
  <HiddenSlides>0</HiddenSlides>
  <MMClips>0</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27</vt:i4>
      </vt:variant>
    </vt:vector>
  </HeadingPairs>
  <TitlesOfParts>
    <vt:vector size="32" baseType="lpstr">
      <vt:lpstr>Gammon Skanska Powerpoint Master</vt:lpstr>
      <vt:lpstr>Office Theme</vt:lpstr>
      <vt:lpstr>2_Office Theme</vt:lpstr>
      <vt:lpstr>Microsoft Word Picture</vt:lpstr>
      <vt:lpstr>Bitmap Image</vt:lpstr>
      <vt:lpstr>Health@work.hk Pilot Project 健 康 在 職 先 導 計 劃    </vt:lpstr>
      <vt:lpstr>H&amp;S Events   </vt:lpstr>
      <vt:lpstr>H&amp;S Events   </vt:lpstr>
      <vt:lpstr>Slide 4</vt:lpstr>
      <vt:lpstr>Slide 5</vt:lpstr>
      <vt:lpstr>Slide 6</vt:lpstr>
      <vt:lpstr>Slide 7</vt:lpstr>
      <vt:lpstr>Slide 8</vt:lpstr>
      <vt:lpstr>Slide 9</vt:lpstr>
      <vt:lpstr>Slide 10</vt:lpstr>
      <vt:lpstr>H&amp;S Events (cont’d)   </vt:lpstr>
      <vt:lpstr>H&amp;S Events</vt:lpstr>
      <vt:lpstr>Slide 13</vt:lpstr>
      <vt:lpstr>H&amp;S Events</vt:lpstr>
      <vt:lpstr>Slide 15</vt:lpstr>
      <vt:lpstr>Slide 16</vt:lpstr>
      <vt:lpstr>Slide 17</vt:lpstr>
      <vt:lpstr>H&amp;S Events</vt:lpstr>
      <vt:lpstr>Slide 19</vt:lpstr>
      <vt:lpstr>Slide 20</vt:lpstr>
      <vt:lpstr>H&amp;S Events</vt:lpstr>
      <vt:lpstr>Slide 22</vt:lpstr>
      <vt:lpstr>Slide 23</vt:lpstr>
      <vt:lpstr>H&amp;S Events</vt:lpstr>
      <vt:lpstr>H&amp;S Events</vt:lpstr>
      <vt:lpstr>H&amp;S Events</vt:lpstr>
      <vt:lpstr>Slide 27</vt:lpstr>
    </vt:vector>
  </TitlesOfParts>
  <Company>Gammon Construction Limited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test slide title goes here and can extend to here</dc:title>
  <dc:creator>Gammon Construction Limited</dc:creator>
  <cp:lastModifiedBy>nohp8</cp:lastModifiedBy>
  <cp:revision>297</cp:revision>
  <cp:lastPrinted>2002-03-04T03:24:44Z</cp:lastPrinted>
  <dcterms:created xsi:type="dcterms:W3CDTF">2002-06-27T01:13:49Z</dcterms:created>
  <dcterms:modified xsi:type="dcterms:W3CDTF">2012-05-16T09:50:05Z</dcterms:modified>
</cp:coreProperties>
</file>